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4"/>
  </p:notesMasterIdLst>
  <p:sldIdLst>
    <p:sldId id="256" r:id="rId2"/>
    <p:sldId id="257" r:id="rId3"/>
    <p:sldId id="266" r:id="rId4"/>
    <p:sldId id="397" r:id="rId5"/>
    <p:sldId id="392" r:id="rId6"/>
    <p:sldId id="393" r:id="rId7"/>
    <p:sldId id="398" r:id="rId8"/>
    <p:sldId id="399" r:id="rId9"/>
    <p:sldId id="262" r:id="rId10"/>
    <p:sldId id="263" r:id="rId11"/>
    <p:sldId id="400" r:id="rId12"/>
    <p:sldId id="401" r:id="rId13"/>
  </p:sldIdLst>
  <p:sldSz cx="9144000" cy="5143500" type="screen16x9"/>
  <p:notesSz cx="6858000" cy="9144000"/>
  <p:embeddedFontLst>
    <p:embeddedFont>
      <p:font typeface="Lato" panose="020F0502020204030203" pitchFamily="34" charset="0"/>
      <p:regular r:id="rId15"/>
      <p:bold r:id="rId16"/>
      <p:italic r:id="rId17"/>
      <p:boldItalic r:id="rId18"/>
    </p:embeddedFont>
    <p:embeddedFont>
      <p:font typeface="Lato Light" panose="020F0502020204030203" pitchFamily="34" charset="0"/>
      <p:regular r:id="rId19"/>
      <p:bold r:id="rId20"/>
      <p:italic r:id="rId21"/>
      <p:boldItalic r:id="rId2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26" roundtripDataSignature="AMtx7mg1xlZGfyOQeibIKmrPax4ybAaII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84B77"/>
    <a:srgbClr val="99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B1BD6B7-93D7-44B7-9316-0D174C476B23}" v="310" dt="2024-10-03T08:48:31.34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3" d="100"/>
          <a:sy n="103" d="100"/>
        </p:scale>
        <p:origin x="874" y="8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4.fntdata"/><Relationship Id="rId26" Type="http://customschemas.google.com/relationships/presentationmetadata" Target="metadata"/><Relationship Id="rId3" Type="http://schemas.openxmlformats.org/officeDocument/2006/relationships/slide" Target="slides/slide2.xml"/><Relationship Id="rId21" Type="http://schemas.openxmlformats.org/officeDocument/2006/relationships/font" Target="fonts/font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font" Target="fonts/font1.fntdata"/><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5.fntdata"/><Relationship Id="rId3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openxmlformats.org/officeDocument/2006/relationships/font" Target="fonts/font8.fntdata"/><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ou Brown" userId="a36a7068f07eb0da" providerId="LiveId" clId="{CA3B61BA-8791-4BE0-968F-D885AA0F8DD4}"/>
    <pc:docChg chg="addSld modSld">
      <pc:chgData name="Lou Brown" userId="a36a7068f07eb0da" providerId="LiveId" clId="{CA3B61BA-8791-4BE0-968F-D885AA0F8DD4}" dt="2024-04-05T09:36:16.879" v="0"/>
      <pc:docMkLst>
        <pc:docMk/>
      </pc:docMkLst>
      <pc:sldChg chg="add">
        <pc:chgData name="Lou Brown" userId="a36a7068f07eb0da" providerId="LiveId" clId="{CA3B61BA-8791-4BE0-968F-D885AA0F8DD4}" dt="2024-04-05T09:36:16.879" v="0"/>
        <pc:sldMkLst>
          <pc:docMk/>
          <pc:sldMk cId="0" sldId="400"/>
        </pc:sldMkLst>
      </pc:sldChg>
    </pc:docChg>
  </pc:docChgLst>
  <pc:docChgLst>
    <pc:chgData name="Guest User" providerId="Windows Live" clId="Web-{19C7232F-E4D4-4A41-B8E2-16398A39D685}"/>
    <pc:docChg chg="modSld">
      <pc:chgData name="Guest User" userId="" providerId="Windows Live" clId="Web-{19C7232F-E4D4-4A41-B8E2-16398A39D685}" dt="2024-03-20T14:31:28.933" v="58" actId="20577"/>
      <pc:docMkLst>
        <pc:docMk/>
      </pc:docMkLst>
      <pc:sldChg chg="modSp">
        <pc:chgData name="Guest User" userId="" providerId="Windows Live" clId="Web-{19C7232F-E4D4-4A41-B8E2-16398A39D685}" dt="2024-03-20T14:31:28.933" v="58" actId="20577"/>
        <pc:sldMkLst>
          <pc:docMk/>
          <pc:sldMk cId="0" sldId="392"/>
        </pc:sldMkLst>
        <pc:graphicFrameChg chg="modGraphic">
          <ac:chgData name="Guest User" userId="" providerId="Windows Live" clId="Web-{19C7232F-E4D4-4A41-B8E2-16398A39D685}" dt="2024-03-20T14:31:28.933" v="58" actId="20577"/>
          <ac:graphicFrameMkLst>
            <pc:docMk/>
            <pc:sldMk cId="0" sldId="392"/>
            <ac:graphicFrameMk id="128" creationId="{B4E5B83E-9A87-F05D-6637-E39126E2D825}"/>
          </ac:graphicFrameMkLst>
        </pc:graphicFrameChg>
      </pc:sldChg>
    </pc:docChg>
  </pc:docChgLst>
  <pc:docChgLst>
    <pc:chgData name="Lou Brown" userId="a36a7068f07eb0da" providerId="LiveId" clId="{30E23826-B8E6-4E73-9D25-684847BD590E}"/>
    <pc:docChg chg="modSld">
      <pc:chgData name="Lou Brown" userId="a36a7068f07eb0da" providerId="LiveId" clId="{30E23826-B8E6-4E73-9D25-684847BD590E}" dt="2023-12-06T17:31:39.601" v="24" actId="20577"/>
      <pc:docMkLst>
        <pc:docMk/>
      </pc:docMkLst>
      <pc:sldChg chg="modSp mod">
        <pc:chgData name="Lou Brown" userId="a36a7068f07eb0da" providerId="LiveId" clId="{30E23826-B8E6-4E73-9D25-684847BD590E}" dt="2023-12-06T17:31:39.601" v="24" actId="20577"/>
        <pc:sldMkLst>
          <pc:docMk/>
          <pc:sldMk cId="0" sldId="261"/>
        </pc:sldMkLst>
        <pc:spChg chg="mod">
          <ac:chgData name="Lou Brown" userId="a36a7068f07eb0da" providerId="LiveId" clId="{30E23826-B8E6-4E73-9D25-684847BD590E}" dt="2023-12-06T17:31:23.279" v="23" actId="20577"/>
          <ac:spMkLst>
            <pc:docMk/>
            <pc:sldMk cId="0" sldId="261"/>
            <ac:spMk id="157" creationId="{00000000-0000-0000-0000-000000000000}"/>
          </ac:spMkLst>
        </pc:spChg>
        <pc:spChg chg="mod">
          <ac:chgData name="Lou Brown" userId="a36a7068f07eb0da" providerId="LiveId" clId="{30E23826-B8E6-4E73-9D25-684847BD590E}" dt="2023-12-06T17:31:39.601" v="24" actId="20577"/>
          <ac:spMkLst>
            <pc:docMk/>
            <pc:sldMk cId="0" sldId="261"/>
            <ac:spMk id="158" creationId="{00000000-0000-0000-0000-000000000000}"/>
          </ac:spMkLst>
        </pc:spChg>
      </pc:sldChg>
    </pc:docChg>
  </pc:docChgLst>
  <pc:docChgLst>
    <pc:chgData name="Lou Brown" userId="a36a7068f07eb0da" providerId="Windows Live" clId="Web-{3213158A-3333-4746-A962-C0687695D0A7}"/>
    <pc:docChg chg="modSld">
      <pc:chgData name="Lou Brown" userId="a36a7068f07eb0da" providerId="Windows Live" clId="Web-{3213158A-3333-4746-A962-C0687695D0A7}" dt="2024-03-19T13:36:20.046" v="8" actId="14100"/>
      <pc:docMkLst>
        <pc:docMk/>
      </pc:docMkLst>
      <pc:sldChg chg="addSp delSp modSp">
        <pc:chgData name="Lou Brown" userId="a36a7068f07eb0da" providerId="Windows Live" clId="Web-{3213158A-3333-4746-A962-C0687695D0A7}" dt="2024-03-19T13:36:20.046" v="8" actId="14100"/>
        <pc:sldMkLst>
          <pc:docMk/>
          <pc:sldMk cId="0" sldId="265"/>
        </pc:sldMkLst>
        <pc:picChg chg="add del mod">
          <ac:chgData name="Lou Brown" userId="a36a7068f07eb0da" providerId="Windows Live" clId="Web-{3213158A-3333-4746-A962-C0687695D0A7}" dt="2024-03-19T13:35:48.436" v="4"/>
          <ac:picMkLst>
            <pc:docMk/>
            <pc:sldMk cId="0" sldId="265"/>
            <ac:picMk id="2" creationId="{A1740C21-E728-CFFB-737A-CBB3058F5937}"/>
          </ac:picMkLst>
        </pc:picChg>
        <pc:picChg chg="add mod">
          <ac:chgData name="Lou Brown" userId="a36a7068f07eb0da" providerId="Windows Live" clId="Web-{3213158A-3333-4746-A962-C0687695D0A7}" dt="2024-03-19T13:36:20.046" v="8" actId="14100"/>
          <ac:picMkLst>
            <pc:docMk/>
            <pc:sldMk cId="0" sldId="265"/>
            <ac:picMk id="3" creationId="{19502D12-3B1A-1FFA-BC9C-265C964EF26B}"/>
          </ac:picMkLst>
        </pc:picChg>
        <pc:picChg chg="del">
          <ac:chgData name="Lou Brown" userId="a36a7068f07eb0da" providerId="Windows Live" clId="Web-{3213158A-3333-4746-A962-C0687695D0A7}" dt="2024-03-19T13:35:06.405" v="0"/>
          <ac:picMkLst>
            <pc:docMk/>
            <pc:sldMk cId="0" sldId="265"/>
            <ac:picMk id="249" creationId="{00000000-0000-0000-0000-000000000000}"/>
          </ac:picMkLst>
        </pc:picChg>
      </pc:sldChg>
    </pc:docChg>
  </pc:docChgLst>
  <pc:docChgLst>
    <pc:chgData name="Lou Brown" userId="a36a7068f07eb0da" providerId="LiveId" clId="{EB1BD6B7-93D7-44B7-9316-0D174C476B23}"/>
    <pc:docChg chg="custSel addSld delSld modSld">
      <pc:chgData name="Lou Brown" userId="a36a7068f07eb0da" providerId="LiveId" clId="{EB1BD6B7-93D7-44B7-9316-0D174C476B23}" dt="2024-10-03T08:48:42.520" v="655" actId="20577"/>
      <pc:docMkLst>
        <pc:docMk/>
      </pc:docMkLst>
      <pc:sldChg chg="modSp mod">
        <pc:chgData name="Lou Brown" userId="a36a7068f07eb0da" providerId="LiveId" clId="{EB1BD6B7-93D7-44B7-9316-0D174C476B23}" dt="2024-07-17T09:20:55.443" v="456" actId="20577"/>
        <pc:sldMkLst>
          <pc:docMk/>
          <pc:sldMk cId="0" sldId="256"/>
        </pc:sldMkLst>
        <pc:spChg chg="mod">
          <ac:chgData name="Lou Brown" userId="a36a7068f07eb0da" providerId="LiveId" clId="{EB1BD6B7-93D7-44B7-9316-0D174C476B23}" dt="2024-07-17T09:20:28.728" v="432" actId="14100"/>
          <ac:spMkLst>
            <pc:docMk/>
            <pc:sldMk cId="0" sldId="256"/>
            <ac:spMk id="100" creationId="{00000000-0000-0000-0000-000000000000}"/>
          </ac:spMkLst>
        </pc:spChg>
        <pc:spChg chg="mod">
          <ac:chgData name="Lou Brown" userId="a36a7068f07eb0da" providerId="LiveId" clId="{EB1BD6B7-93D7-44B7-9316-0D174C476B23}" dt="2024-07-17T09:20:38.603" v="436" actId="20577"/>
          <ac:spMkLst>
            <pc:docMk/>
            <pc:sldMk cId="0" sldId="256"/>
            <ac:spMk id="101" creationId="{00000000-0000-0000-0000-000000000000}"/>
          </ac:spMkLst>
        </pc:spChg>
        <pc:spChg chg="mod">
          <ac:chgData name="Lou Brown" userId="a36a7068f07eb0da" providerId="LiveId" clId="{EB1BD6B7-93D7-44B7-9316-0D174C476B23}" dt="2024-07-17T09:20:55.443" v="456" actId="20577"/>
          <ac:spMkLst>
            <pc:docMk/>
            <pc:sldMk cId="0" sldId="256"/>
            <ac:spMk id="102" creationId="{00000000-0000-0000-0000-000000000000}"/>
          </ac:spMkLst>
        </pc:spChg>
      </pc:sldChg>
      <pc:sldChg chg="modSp mod">
        <pc:chgData name="Lou Brown" userId="a36a7068f07eb0da" providerId="LiveId" clId="{EB1BD6B7-93D7-44B7-9316-0D174C476B23}" dt="2024-07-17T09:11:15.433" v="421" actId="20577"/>
        <pc:sldMkLst>
          <pc:docMk/>
          <pc:sldMk cId="0" sldId="262"/>
        </pc:sldMkLst>
        <pc:spChg chg="mod">
          <ac:chgData name="Lou Brown" userId="a36a7068f07eb0da" providerId="LiveId" clId="{EB1BD6B7-93D7-44B7-9316-0D174C476B23}" dt="2024-07-17T09:11:07.402" v="413" actId="20577"/>
          <ac:spMkLst>
            <pc:docMk/>
            <pc:sldMk cId="0" sldId="262"/>
            <ac:spMk id="165" creationId="{00000000-0000-0000-0000-000000000000}"/>
          </ac:spMkLst>
        </pc:spChg>
        <pc:spChg chg="mod">
          <ac:chgData name="Lou Brown" userId="a36a7068f07eb0da" providerId="LiveId" clId="{EB1BD6B7-93D7-44B7-9316-0D174C476B23}" dt="2024-07-17T09:11:15.433" v="421" actId="20577"/>
          <ac:spMkLst>
            <pc:docMk/>
            <pc:sldMk cId="0" sldId="262"/>
            <ac:spMk id="170" creationId="{00000000-0000-0000-0000-000000000000}"/>
          </ac:spMkLst>
        </pc:spChg>
      </pc:sldChg>
      <pc:sldChg chg="modSp del mod">
        <pc:chgData name="Lou Brown" userId="a36a7068f07eb0da" providerId="LiveId" clId="{EB1BD6B7-93D7-44B7-9316-0D174C476B23}" dt="2024-07-17T12:24:34.899" v="542" actId="47"/>
        <pc:sldMkLst>
          <pc:docMk/>
          <pc:sldMk cId="0" sldId="264"/>
        </pc:sldMkLst>
        <pc:spChg chg="mod">
          <ac:chgData name="Lou Brown" userId="a36a7068f07eb0da" providerId="LiveId" clId="{EB1BD6B7-93D7-44B7-9316-0D174C476B23}" dt="2024-07-17T09:11:35.745" v="424" actId="20577"/>
          <ac:spMkLst>
            <pc:docMk/>
            <pc:sldMk cId="0" sldId="264"/>
            <ac:spMk id="189" creationId="{00000000-0000-0000-0000-000000000000}"/>
          </ac:spMkLst>
        </pc:spChg>
        <pc:spChg chg="mod">
          <ac:chgData name="Lou Brown" userId="a36a7068f07eb0da" providerId="LiveId" clId="{EB1BD6B7-93D7-44B7-9316-0D174C476B23}" dt="2024-07-17T12:23:39.578" v="541" actId="20577"/>
          <ac:spMkLst>
            <pc:docMk/>
            <pc:sldMk cId="0" sldId="264"/>
            <ac:spMk id="203" creationId="{00000000-0000-0000-0000-000000000000}"/>
          </ac:spMkLst>
        </pc:spChg>
      </pc:sldChg>
      <pc:sldChg chg="modSp del mod">
        <pc:chgData name="Lou Brown" userId="a36a7068f07eb0da" providerId="LiveId" clId="{EB1BD6B7-93D7-44B7-9316-0D174C476B23}" dt="2024-07-17T10:19:02.716" v="475" actId="47"/>
        <pc:sldMkLst>
          <pc:docMk/>
          <pc:sldMk cId="0" sldId="265"/>
        </pc:sldMkLst>
        <pc:picChg chg="mod">
          <ac:chgData name="Lou Brown" userId="a36a7068f07eb0da" providerId="LiveId" clId="{EB1BD6B7-93D7-44B7-9316-0D174C476B23}" dt="2024-07-17T09:13:09.464" v="428" actId="207"/>
          <ac:picMkLst>
            <pc:docMk/>
            <pc:sldMk cId="0" sldId="265"/>
            <ac:picMk id="248" creationId="{00000000-0000-0000-0000-000000000000}"/>
          </ac:picMkLst>
        </pc:picChg>
      </pc:sldChg>
      <pc:sldChg chg="modSp mod">
        <pc:chgData name="Lou Brown" userId="a36a7068f07eb0da" providerId="LiveId" clId="{EB1BD6B7-93D7-44B7-9316-0D174C476B23}" dt="2024-07-17T09:21:23.485" v="463" actId="20577"/>
        <pc:sldMkLst>
          <pc:docMk/>
          <pc:sldMk cId="0" sldId="266"/>
        </pc:sldMkLst>
        <pc:spChg chg="mod">
          <ac:chgData name="Lou Brown" userId="a36a7068f07eb0da" providerId="LiveId" clId="{EB1BD6B7-93D7-44B7-9316-0D174C476B23}" dt="2024-07-17T09:21:23.485" v="463" actId="20577"/>
          <ac:spMkLst>
            <pc:docMk/>
            <pc:sldMk cId="0" sldId="266"/>
            <ac:spMk id="122" creationId="{00000000-0000-0000-0000-000000000000}"/>
          </ac:spMkLst>
        </pc:spChg>
        <pc:spChg chg="mod">
          <ac:chgData name="Lou Brown" userId="a36a7068f07eb0da" providerId="LiveId" clId="{EB1BD6B7-93D7-44B7-9316-0D174C476B23}" dt="2024-07-17T09:21:10.914" v="459" actId="20577"/>
          <ac:spMkLst>
            <pc:docMk/>
            <pc:sldMk cId="0" sldId="266"/>
            <ac:spMk id="125" creationId="{00000000-0000-0000-0000-000000000000}"/>
          </ac:spMkLst>
        </pc:spChg>
      </pc:sldChg>
      <pc:sldChg chg="addSp delSp modSp mod">
        <pc:chgData name="Lou Brown" userId="a36a7068f07eb0da" providerId="LiveId" clId="{EB1BD6B7-93D7-44B7-9316-0D174C476B23}" dt="2024-07-17T08:54:37.845" v="71" actId="1076"/>
        <pc:sldMkLst>
          <pc:docMk/>
          <pc:sldMk cId="0" sldId="393"/>
        </pc:sldMkLst>
        <pc:picChg chg="del">
          <ac:chgData name="Lou Brown" userId="a36a7068f07eb0da" providerId="LiveId" clId="{EB1BD6B7-93D7-44B7-9316-0D174C476B23}" dt="2024-07-17T08:51:09.114" v="57" actId="478"/>
          <ac:picMkLst>
            <pc:docMk/>
            <pc:sldMk cId="0" sldId="393"/>
            <ac:picMk id="3" creationId="{B1E1CB35-569B-049E-34F7-9C248020D57B}"/>
          </ac:picMkLst>
        </pc:picChg>
        <pc:picChg chg="add mod">
          <ac:chgData name="Lou Brown" userId="a36a7068f07eb0da" providerId="LiveId" clId="{EB1BD6B7-93D7-44B7-9316-0D174C476B23}" dt="2024-07-17T08:49:26.416" v="56" actId="14100"/>
          <ac:picMkLst>
            <pc:docMk/>
            <pc:sldMk cId="0" sldId="393"/>
            <ac:picMk id="4" creationId="{8F645B3F-2979-3BCA-AA69-36D98579D990}"/>
          </ac:picMkLst>
        </pc:picChg>
        <pc:picChg chg="del">
          <ac:chgData name="Lou Brown" userId="a36a7068f07eb0da" providerId="LiveId" clId="{EB1BD6B7-93D7-44B7-9316-0D174C476B23}" dt="2024-07-17T08:52:59.889" v="66" actId="478"/>
          <ac:picMkLst>
            <pc:docMk/>
            <pc:sldMk cId="0" sldId="393"/>
            <ac:picMk id="7" creationId="{5001FAA1-E87E-7C69-25E8-5F6B5CBED0F5}"/>
          </ac:picMkLst>
        </pc:picChg>
        <pc:picChg chg="add mod">
          <ac:chgData name="Lou Brown" userId="a36a7068f07eb0da" providerId="LiveId" clId="{EB1BD6B7-93D7-44B7-9316-0D174C476B23}" dt="2024-07-17T08:51:46.811" v="65" actId="1076"/>
          <ac:picMkLst>
            <pc:docMk/>
            <pc:sldMk cId="0" sldId="393"/>
            <ac:picMk id="8" creationId="{C4C78DDE-1983-75DC-C0CB-A9B7F1F36CD2}"/>
          </ac:picMkLst>
        </pc:picChg>
        <pc:picChg chg="add mod">
          <ac:chgData name="Lou Brown" userId="a36a7068f07eb0da" providerId="LiveId" clId="{EB1BD6B7-93D7-44B7-9316-0D174C476B23}" dt="2024-07-17T08:54:37.845" v="71" actId="1076"/>
          <ac:picMkLst>
            <pc:docMk/>
            <pc:sldMk cId="0" sldId="393"/>
            <ac:picMk id="12" creationId="{98C2AB0A-5C01-C93E-1B79-389F46AB4FF3}"/>
          </ac:picMkLst>
        </pc:picChg>
        <pc:picChg chg="del">
          <ac:chgData name="Lou Brown" userId="a36a7068f07eb0da" providerId="LiveId" clId="{EB1BD6B7-93D7-44B7-9316-0D174C476B23}" dt="2024-07-17T08:47:51.911" v="44" actId="478"/>
          <ac:picMkLst>
            <pc:docMk/>
            <pc:sldMk cId="0" sldId="393"/>
            <ac:picMk id="13" creationId="{7249274E-A4B6-A15B-E06E-79CCAD3FC3F0}"/>
          </ac:picMkLst>
        </pc:picChg>
      </pc:sldChg>
      <pc:sldChg chg="modSp mod">
        <pc:chgData name="Lou Brown" userId="a36a7068f07eb0da" providerId="LiveId" clId="{EB1BD6B7-93D7-44B7-9316-0D174C476B23}" dt="2024-10-03T08:48:42.520" v="655" actId="20577"/>
        <pc:sldMkLst>
          <pc:docMk/>
          <pc:sldMk cId="0" sldId="397"/>
        </pc:sldMkLst>
        <pc:spChg chg="mod">
          <ac:chgData name="Lou Brown" userId="a36a7068f07eb0da" providerId="LiveId" clId="{EB1BD6B7-93D7-44B7-9316-0D174C476B23}" dt="2024-07-17T09:21:43.555" v="464" actId="1076"/>
          <ac:spMkLst>
            <pc:docMk/>
            <pc:sldMk cId="0" sldId="397"/>
            <ac:spMk id="17" creationId="{AF3C433B-3DDE-9856-E950-F58396A16717}"/>
          </ac:spMkLst>
        </pc:spChg>
        <pc:spChg chg="mod">
          <ac:chgData name="Lou Brown" userId="a36a7068f07eb0da" providerId="LiveId" clId="{EB1BD6B7-93D7-44B7-9316-0D174C476B23}" dt="2024-10-03T08:48:14.140" v="654" actId="313"/>
          <ac:spMkLst>
            <pc:docMk/>
            <pc:sldMk cId="0" sldId="397"/>
            <ac:spMk id="21" creationId="{472FBAA4-4486-2029-5D11-A56C5483F212}"/>
          </ac:spMkLst>
        </pc:spChg>
        <pc:spChg chg="mod">
          <ac:chgData name="Lou Brown" userId="a36a7068f07eb0da" providerId="LiveId" clId="{EB1BD6B7-93D7-44B7-9316-0D174C476B23}" dt="2024-10-03T08:48:42.520" v="655" actId="20577"/>
          <ac:spMkLst>
            <pc:docMk/>
            <pc:sldMk cId="0" sldId="397"/>
            <ac:spMk id="22" creationId="{359F92B2-2157-27A3-714F-386B66ED7E03}"/>
          </ac:spMkLst>
        </pc:spChg>
      </pc:sldChg>
      <pc:sldChg chg="modSp mod">
        <pc:chgData name="Lou Brown" userId="a36a7068f07eb0da" providerId="LiveId" clId="{EB1BD6B7-93D7-44B7-9316-0D174C476B23}" dt="2024-07-17T09:22:42.948" v="469"/>
        <pc:sldMkLst>
          <pc:docMk/>
          <pc:sldMk cId="0" sldId="398"/>
        </pc:sldMkLst>
        <pc:spChg chg="mod">
          <ac:chgData name="Lou Brown" userId="a36a7068f07eb0da" providerId="LiveId" clId="{EB1BD6B7-93D7-44B7-9316-0D174C476B23}" dt="2024-07-17T09:22:15.174" v="468" actId="20577"/>
          <ac:spMkLst>
            <pc:docMk/>
            <pc:sldMk cId="0" sldId="398"/>
            <ac:spMk id="125" creationId="{00000000-0000-0000-0000-000000000000}"/>
          </ac:spMkLst>
        </pc:spChg>
        <pc:graphicFrameChg chg="mod">
          <ac:chgData name="Lou Brown" userId="a36a7068f07eb0da" providerId="LiveId" clId="{EB1BD6B7-93D7-44B7-9316-0D174C476B23}" dt="2024-07-17T09:22:42.948" v="469"/>
          <ac:graphicFrameMkLst>
            <pc:docMk/>
            <pc:sldMk cId="0" sldId="398"/>
            <ac:graphicFrameMk id="13" creationId="{50CD6ABB-1445-841A-3C6B-89BC70456B01}"/>
          </ac:graphicFrameMkLst>
        </pc:graphicFrameChg>
      </pc:sldChg>
      <pc:sldChg chg="addSp modSp mod">
        <pc:chgData name="Lou Brown" userId="a36a7068f07eb0da" providerId="LiveId" clId="{EB1BD6B7-93D7-44B7-9316-0D174C476B23}" dt="2024-07-17T09:10:33.542" v="404" actId="20577"/>
        <pc:sldMkLst>
          <pc:docMk/>
          <pc:sldMk cId="3929672368" sldId="399"/>
        </pc:sldMkLst>
        <pc:spChg chg="add mod">
          <ac:chgData name="Lou Brown" userId="a36a7068f07eb0da" providerId="LiveId" clId="{EB1BD6B7-93D7-44B7-9316-0D174C476B23}" dt="2024-07-17T09:09:06.091" v="347"/>
          <ac:spMkLst>
            <pc:docMk/>
            <pc:sldMk cId="3929672368" sldId="399"/>
            <ac:spMk id="4" creationId="{D895344E-FD13-A909-98F5-5E5C3BF1D03E}"/>
          </ac:spMkLst>
        </pc:spChg>
        <pc:spChg chg="add mod">
          <ac:chgData name="Lou Brown" userId="a36a7068f07eb0da" providerId="LiveId" clId="{EB1BD6B7-93D7-44B7-9316-0D174C476B23}" dt="2024-07-17T09:09:06.091" v="347"/>
          <ac:spMkLst>
            <pc:docMk/>
            <pc:sldMk cId="3929672368" sldId="399"/>
            <ac:spMk id="5" creationId="{F0FD42B3-C4B8-775E-7E5C-36AE37E131AF}"/>
          </ac:spMkLst>
        </pc:spChg>
        <pc:spChg chg="add mod">
          <ac:chgData name="Lou Brown" userId="a36a7068f07eb0da" providerId="LiveId" clId="{EB1BD6B7-93D7-44B7-9316-0D174C476B23}" dt="2024-07-17T09:09:33.846" v="350" actId="1076"/>
          <ac:spMkLst>
            <pc:docMk/>
            <pc:sldMk cId="3929672368" sldId="399"/>
            <ac:spMk id="6" creationId="{7627AF63-4C1A-99CF-D7FA-FC56698FC50B}"/>
          </ac:spMkLst>
        </pc:spChg>
        <pc:spChg chg="mod">
          <ac:chgData name="Lou Brown" userId="a36a7068f07eb0da" providerId="LiveId" clId="{EB1BD6B7-93D7-44B7-9316-0D174C476B23}" dt="2024-07-17T08:55:44.964" v="97" actId="20577"/>
          <ac:spMkLst>
            <pc:docMk/>
            <pc:sldMk cId="3929672368" sldId="399"/>
            <ac:spMk id="15" creationId="{EAA9A42C-62B1-AA73-37BA-2EFFA5EB7A0A}"/>
          </ac:spMkLst>
        </pc:spChg>
        <pc:spChg chg="mod">
          <ac:chgData name="Lou Brown" userId="a36a7068f07eb0da" providerId="LiveId" clId="{EB1BD6B7-93D7-44B7-9316-0D174C476B23}" dt="2024-07-17T08:55:54.168" v="101" actId="20577"/>
          <ac:spMkLst>
            <pc:docMk/>
            <pc:sldMk cId="3929672368" sldId="399"/>
            <ac:spMk id="125" creationId="{00000000-0000-0000-0000-000000000000}"/>
          </ac:spMkLst>
        </pc:spChg>
        <pc:grpChg chg="add mod">
          <ac:chgData name="Lou Brown" userId="a36a7068f07eb0da" providerId="LiveId" clId="{EB1BD6B7-93D7-44B7-9316-0D174C476B23}" dt="2024-07-17T09:09:15.099" v="348" actId="1076"/>
          <ac:grpSpMkLst>
            <pc:docMk/>
            <pc:sldMk cId="3929672368" sldId="399"/>
            <ac:grpSpMk id="3" creationId="{B0940C3D-0076-D161-E17D-84B412871F60}"/>
          </ac:grpSpMkLst>
        </pc:grpChg>
        <pc:graphicFrameChg chg="mod">
          <ac:chgData name="Lou Brown" userId="a36a7068f07eb0da" providerId="LiveId" clId="{EB1BD6B7-93D7-44B7-9316-0D174C476B23}" dt="2024-07-17T09:08:49.356" v="346" actId="1076"/>
          <ac:graphicFrameMkLst>
            <pc:docMk/>
            <pc:sldMk cId="3929672368" sldId="399"/>
            <ac:graphicFrameMk id="2" creationId="{0CCBBE37-E1EA-308F-ED4A-CCA8D577C7D5}"/>
          </ac:graphicFrameMkLst>
        </pc:graphicFrameChg>
        <pc:graphicFrameChg chg="mod">
          <ac:chgData name="Lou Brown" userId="a36a7068f07eb0da" providerId="LiveId" clId="{EB1BD6B7-93D7-44B7-9316-0D174C476B23}" dt="2024-07-17T09:10:33.542" v="404" actId="20577"/>
          <ac:graphicFrameMkLst>
            <pc:docMk/>
            <pc:sldMk cId="3929672368" sldId="399"/>
            <ac:graphicFrameMk id="14" creationId="{CD9D49F8-9689-44A7-5267-F3530996998F}"/>
          </ac:graphicFrameMkLst>
        </pc:graphicFrameChg>
      </pc:sldChg>
      <pc:sldChg chg="addSp modSp mod">
        <pc:chgData name="Lou Brown" userId="a36a7068f07eb0da" providerId="LiveId" clId="{EB1BD6B7-93D7-44B7-9316-0D174C476B23}" dt="2024-07-17T09:24:06.331" v="474" actId="1076"/>
        <pc:sldMkLst>
          <pc:docMk/>
          <pc:sldMk cId="0" sldId="400"/>
        </pc:sldMkLst>
        <pc:spChg chg="add mod">
          <ac:chgData name="Lou Brown" userId="a36a7068f07eb0da" providerId="LiveId" clId="{EB1BD6B7-93D7-44B7-9316-0D174C476B23}" dt="2024-07-17T09:24:06.331" v="474" actId="1076"/>
          <ac:spMkLst>
            <pc:docMk/>
            <pc:sldMk cId="0" sldId="400"/>
            <ac:spMk id="2" creationId="{D482602F-15B8-41E7-461A-07856CE9D820}"/>
          </ac:spMkLst>
        </pc:spChg>
        <pc:spChg chg="mod">
          <ac:chgData name="Lou Brown" userId="a36a7068f07eb0da" providerId="LiveId" clId="{EB1BD6B7-93D7-44B7-9316-0D174C476B23}" dt="2024-07-17T09:23:45.350" v="471" actId="14100"/>
          <ac:spMkLst>
            <pc:docMk/>
            <pc:sldMk cId="0" sldId="400"/>
            <ac:spMk id="122" creationId="{00000000-0000-0000-0000-000000000000}"/>
          </ac:spMkLst>
        </pc:spChg>
        <pc:spChg chg="mod">
          <ac:chgData name="Lou Brown" userId="a36a7068f07eb0da" providerId="LiveId" clId="{EB1BD6B7-93D7-44B7-9316-0D174C476B23}" dt="2024-07-17T09:11:48.985" v="427" actId="20577"/>
          <ac:spMkLst>
            <pc:docMk/>
            <pc:sldMk cId="0" sldId="400"/>
            <ac:spMk id="125" creationId="{00000000-0000-0000-0000-000000000000}"/>
          </ac:spMkLst>
        </pc:spChg>
      </pc:sldChg>
      <pc:sldChg chg="addSp delSp modSp new mod modClrScheme modAnim chgLayout">
        <pc:chgData name="Lou Brown" userId="a36a7068f07eb0da" providerId="LiveId" clId="{EB1BD6B7-93D7-44B7-9316-0D174C476B23}" dt="2024-07-17T10:40:13.211" v="539" actId="1076"/>
        <pc:sldMkLst>
          <pc:docMk/>
          <pc:sldMk cId="3033677686" sldId="401"/>
        </pc:sldMkLst>
        <pc:spChg chg="mod">
          <ac:chgData name="Lou Brown" userId="a36a7068f07eb0da" providerId="LiveId" clId="{EB1BD6B7-93D7-44B7-9316-0D174C476B23}" dt="2024-07-17T10:38:57.671" v="537" actId="2711"/>
          <ac:spMkLst>
            <pc:docMk/>
            <pc:sldMk cId="3033677686" sldId="401"/>
            <ac:spMk id="2" creationId="{F30E0908-02B9-E3B7-EEB8-930528D6C763}"/>
          </ac:spMkLst>
        </pc:spChg>
        <pc:spChg chg="del">
          <ac:chgData name="Lou Brown" userId="a36a7068f07eb0da" providerId="LiveId" clId="{EB1BD6B7-93D7-44B7-9316-0D174C476B23}" dt="2024-07-17T10:37:15.479" v="529" actId="478"/>
          <ac:spMkLst>
            <pc:docMk/>
            <pc:sldMk cId="3033677686" sldId="401"/>
            <ac:spMk id="3" creationId="{C89F6E92-9A7D-8F4C-03A2-A7DDCBBD9F8D}"/>
          </ac:spMkLst>
        </pc:spChg>
        <pc:picChg chg="add mod">
          <ac:chgData name="Lou Brown" userId="a36a7068f07eb0da" providerId="LiveId" clId="{EB1BD6B7-93D7-44B7-9316-0D174C476B23}" dt="2024-07-17T10:40:13.211" v="539" actId="1076"/>
          <ac:picMkLst>
            <pc:docMk/>
            <pc:sldMk cId="3033677686" sldId="401"/>
            <ac:picMk id="4" creationId="{EB96FFA2-527C-0DC7-4484-DC4FED18455E}"/>
          </ac:picMkLst>
        </pc:picChg>
      </pc:sldChg>
      <pc:sldChg chg="addSp modSp new del modAnim">
        <pc:chgData name="Lou Brown" userId="a36a7068f07eb0da" providerId="LiveId" clId="{EB1BD6B7-93D7-44B7-9316-0D174C476B23}" dt="2024-07-17T10:36:09.925" v="478" actId="47"/>
        <pc:sldMkLst>
          <pc:docMk/>
          <pc:sldMk cId="3108576924" sldId="401"/>
        </pc:sldMkLst>
        <pc:picChg chg="add mod">
          <ac:chgData name="Lou Brown" userId="a36a7068f07eb0da" providerId="LiveId" clId="{EB1BD6B7-93D7-44B7-9316-0D174C476B23}" dt="2024-07-17T10:19:38.734" v="477"/>
          <ac:picMkLst>
            <pc:docMk/>
            <pc:sldMk cId="3108576924" sldId="401"/>
            <ac:picMk id="2" creationId="{9BDF5192-55F5-1C00-00E7-F2BAB32FE85F}"/>
          </ac:picMkLst>
        </pc:picChg>
      </pc:sldChg>
      <pc:sldMasterChg chg="delSldLayout">
        <pc:chgData name="Lou Brown" userId="a36a7068f07eb0da" providerId="LiveId" clId="{EB1BD6B7-93D7-44B7-9316-0D174C476B23}" dt="2024-07-17T10:36:09.925" v="478" actId="47"/>
        <pc:sldMasterMkLst>
          <pc:docMk/>
          <pc:sldMasterMk cId="0" sldId="2147483648"/>
        </pc:sldMasterMkLst>
        <pc:sldLayoutChg chg="del">
          <pc:chgData name="Lou Brown" userId="a36a7068f07eb0da" providerId="LiveId" clId="{EB1BD6B7-93D7-44B7-9316-0D174C476B23}" dt="2024-07-17T10:36:09.925" v="478" actId="47"/>
          <pc:sldLayoutMkLst>
            <pc:docMk/>
            <pc:sldMasterMk cId="0" sldId="2147483648"/>
            <pc:sldLayoutMk cId="0" sldId="2147483659"/>
          </pc:sldLayoutMkLst>
        </pc:sldLayoutChg>
      </pc:sldMasterChg>
    </pc:docChg>
  </pc:docChgLst>
  <pc:docChgLst>
    <pc:chgData name="Lou Brown" userId="a36a7068f07eb0da" providerId="LiveId" clId="{917BA4A0-1212-4F9B-8F95-E468D5485056}"/>
    <pc:docChg chg="undo custSel addSld delSld modSld sldOrd">
      <pc:chgData name="Lou Brown" userId="a36a7068f07eb0da" providerId="LiveId" clId="{917BA4A0-1212-4F9B-8F95-E468D5485056}" dt="2024-03-20T15:24:36.545" v="449" actId="20577"/>
      <pc:docMkLst>
        <pc:docMk/>
      </pc:docMkLst>
      <pc:sldChg chg="modSp mod">
        <pc:chgData name="Lou Brown" userId="a36a7068f07eb0da" providerId="LiveId" clId="{917BA4A0-1212-4F9B-8F95-E468D5485056}" dt="2024-03-12T13:16:12.010" v="4" actId="1076"/>
        <pc:sldMkLst>
          <pc:docMk/>
          <pc:sldMk cId="0" sldId="257"/>
        </pc:sldMkLst>
        <pc:spChg chg="mod">
          <ac:chgData name="Lou Brown" userId="a36a7068f07eb0da" providerId="LiveId" clId="{917BA4A0-1212-4F9B-8F95-E468D5485056}" dt="2024-03-12T13:16:12.010" v="4" actId="1076"/>
          <ac:spMkLst>
            <pc:docMk/>
            <pc:sldMk cId="0" sldId="257"/>
            <ac:spMk id="111" creationId="{00000000-0000-0000-0000-000000000000}"/>
          </ac:spMkLst>
        </pc:spChg>
        <pc:spChg chg="mod">
          <ac:chgData name="Lou Brown" userId="a36a7068f07eb0da" providerId="LiveId" clId="{917BA4A0-1212-4F9B-8F95-E468D5485056}" dt="2024-03-12T13:15:59.789" v="3" actId="20577"/>
          <ac:spMkLst>
            <pc:docMk/>
            <pc:sldMk cId="0" sldId="257"/>
            <ac:spMk id="114" creationId="{00000000-0000-0000-0000-000000000000}"/>
          </ac:spMkLst>
        </pc:spChg>
      </pc:sldChg>
      <pc:sldChg chg="del">
        <pc:chgData name="Lou Brown" userId="a36a7068f07eb0da" providerId="LiveId" clId="{917BA4A0-1212-4F9B-8F95-E468D5485056}" dt="2024-03-12T13:17:23.762" v="6" actId="47"/>
        <pc:sldMkLst>
          <pc:docMk/>
          <pc:sldMk cId="0" sldId="258"/>
        </pc:sldMkLst>
      </pc:sldChg>
      <pc:sldChg chg="del">
        <pc:chgData name="Lou Brown" userId="a36a7068f07eb0da" providerId="LiveId" clId="{917BA4A0-1212-4F9B-8F95-E468D5485056}" dt="2024-03-12T13:18:53.810" v="10" actId="47"/>
        <pc:sldMkLst>
          <pc:docMk/>
          <pc:sldMk cId="0" sldId="259"/>
        </pc:sldMkLst>
      </pc:sldChg>
      <pc:sldChg chg="del">
        <pc:chgData name="Lou Brown" userId="a36a7068f07eb0da" providerId="LiveId" clId="{917BA4A0-1212-4F9B-8F95-E468D5485056}" dt="2024-03-12T15:34:39.546" v="354" actId="47"/>
        <pc:sldMkLst>
          <pc:docMk/>
          <pc:sldMk cId="0" sldId="260"/>
        </pc:sldMkLst>
      </pc:sldChg>
      <pc:sldChg chg="del">
        <pc:chgData name="Lou Brown" userId="a36a7068f07eb0da" providerId="LiveId" clId="{917BA4A0-1212-4F9B-8F95-E468D5485056}" dt="2024-03-12T15:35:32.452" v="355" actId="47"/>
        <pc:sldMkLst>
          <pc:docMk/>
          <pc:sldMk cId="0" sldId="261"/>
        </pc:sldMkLst>
      </pc:sldChg>
      <pc:sldChg chg="addSp delSp modSp mod">
        <pc:chgData name="Lou Brown" userId="a36a7068f07eb0da" providerId="LiveId" clId="{917BA4A0-1212-4F9B-8F95-E468D5485056}" dt="2024-03-12T15:58:10.072" v="445" actId="1076"/>
        <pc:sldMkLst>
          <pc:docMk/>
          <pc:sldMk cId="0" sldId="262"/>
        </pc:sldMkLst>
        <pc:spChg chg="mod">
          <ac:chgData name="Lou Brown" userId="a36a7068f07eb0da" providerId="LiveId" clId="{917BA4A0-1212-4F9B-8F95-E468D5485056}" dt="2024-03-12T15:45:52.345" v="400" actId="14100"/>
          <ac:spMkLst>
            <pc:docMk/>
            <pc:sldMk cId="0" sldId="262"/>
            <ac:spMk id="166" creationId="{00000000-0000-0000-0000-000000000000}"/>
          </ac:spMkLst>
        </pc:spChg>
        <pc:spChg chg="mod">
          <ac:chgData name="Lou Brown" userId="a36a7068f07eb0da" providerId="LiveId" clId="{917BA4A0-1212-4F9B-8F95-E468D5485056}" dt="2024-03-12T15:51:43.158" v="433" actId="14100"/>
          <ac:spMkLst>
            <pc:docMk/>
            <pc:sldMk cId="0" sldId="262"/>
            <ac:spMk id="167" creationId="{00000000-0000-0000-0000-000000000000}"/>
          </ac:spMkLst>
        </pc:spChg>
        <pc:spChg chg="mod">
          <ac:chgData name="Lou Brown" userId="a36a7068f07eb0da" providerId="LiveId" clId="{917BA4A0-1212-4F9B-8F95-E468D5485056}" dt="2024-03-12T15:58:10.072" v="445" actId="1076"/>
          <ac:spMkLst>
            <pc:docMk/>
            <pc:sldMk cId="0" sldId="262"/>
            <ac:spMk id="170" creationId="{00000000-0000-0000-0000-000000000000}"/>
          </ac:spMkLst>
        </pc:spChg>
        <pc:picChg chg="add mod">
          <ac:chgData name="Lou Brown" userId="a36a7068f07eb0da" providerId="LiveId" clId="{917BA4A0-1212-4F9B-8F95-E468D5485056}" dt="2024-03-12T15:51:31.247" v="432" actId="14100"/>
          <ac:picMkLst>
            <pc:docMk/>
            <pc:sldMk cId="0" sldId="262"/>
            <ac:picMk id="3" creationId="{398E306B-8523-7A44-F64F-50A5DD91AC3A}"/>
          </ac:picMkLst>
        </pc:picChg>
        <pc:picChg chg="add mod">
          <ac:chgData name="Lou Brown" userId="a36a7068f07eb0da" providerId="LiveId" clId="{917BA4A0-1212-4F9B-8F95-E468D5485056}" dt="2024-03-12T15:46:08.400" v="401" actId="1076"/>
          <ac:picMkLst>
            <pc:docMk/>
            <pc:sldMk cId="0" sldId="262"/>
            <ac:picMk id="5" creationId="{C1F8A931-684B-9821-2E62-89837EF3DD56}"/>
          </ac:picMkLst>
        </pc:picChg>
        <pc:picChg chg="add mod">
          <ac:chgData name="Lou Brown" userId="a36a7068f07eb0da" providerId="LiveId" clId="{917BA4A0-1212-4F9B-8F95-E468D5485056}" dt="2024-03-12T15:46:12.471" v="402" actId="1076"/>
          <ac:picMkLst>
            <pc:docMk/>
            <pc:sldMk cId="0" sldId="262"/>
            <ac:picMk id="7" creationId="{E9166DE2-6164-2570-2307-B816FA72FA58}"/>
          </ac:picMkLst>
        </pc:picChg>
        <pc:picChg chg="add del mod">
          <ac:chgData name="Lou Brown" userId="a36a7068f07eb0da" providerId="LiveId" clId="{917BA4A0-1212-4F9B-8F95-E468D5485056}" dt="2024-03-12T15:49:05.395" v="419" actId="478"/>
          <ac:picMkLst>
            <pc:docMk/>
            <pc:sldMk cId="0" sldId="262"/>
            <ac:picMk id="9" creationId="{1B67B44B-C9B6-0BFA-2ECD-E4118252EF27}"/>
          </ac:picMkLst>
        </pc:picChg>
        <pc:picChg chg="add mod">
          <ac:chgData name="Lou Brown" userId="a36a7068f07eb0da" providerId="LiveId" clId="{917BA4A0-1212-4F9B-8F95-E468D5485056}" dt="2024-03-12T15:51:24.347" v="430" actId="1076"/>
          <ac:picMkLst>
            <pc:docMk/>
            <pc:sldMk cId="0" sldId="262"/>
            <ac:picMk id="11" creationId="{9D310D5E-34BA-911A-21D9-B3EDC69AD8E0}"/>
          </ac:picMkLst>
        </pc:picChg>
        <pc:picChg chg="add mod">
          <ac:chgData name="Lou Brown" userId="a36a7068f07eb0da" providerId="LiveId" clId="{917BA4A0-1212-4F9B-8F95-E468D5485056}" dt="2024-03-12T15:48:13.089" v="417" actId="207"/>
          <ac:picMkLst>
            <pc:docMk/>
            <pc:sldMk cId="0" sldId="262"/>
            <ac:picMk id="13" creationId="{DFB406E9-371F-67F0-0B26-F58B767576ED}"/>
          </ac:picMkLst>
        </pc:picChg>
        <pc:picChg chg="add mod">
          <ac:chgData name="Lou Brown" userId="a36a7068f07eb0da" providerId="LiveId" clId="{917BA4A0-1212-4F9B-8F95-E468D5485056}" dt="2024-03-12T15:49:25.622" v="423" actId="14100"/>
          <ac:picMkLst>
            <pc:docMk/>
            <pc:sldMk cId="0" sldId="262"/>
            <ac:picMk id="15" creationId="{1472A424-4A4B-E042-2AD2-D1E5372B4AF8}"/>
          </ac:picMkLst>
        </pc:picChg>
        <pc:picChg chg="add mod">
          <ac:chgData name="Lou Brown" userId="a36a7068f07eb0da" providerId="LiveId" clId="{917BA4A0-1212-4F9B-8F95-E468D5485056}" dt="2024-03-12T15:51:49.760" v="434" actId="14100"/>
          <ac:picMkLst>
            <pc:docMk/>
            <pc:sldMk cId="0" sldId="262"/>
            <ac:picMk id="17" creationId="{24004DB5-A492-DD3F-721C-1F3FAD0EBA3A}"/>
          </ac:picMkLst>
        </pc:picChg>
        <pc:picChg chg="mod">
          <ac:chgData name="Lou Brown" userId="a36a7068f07eb0da" providerId="LiveId" clId="{917BA4A0-1212-4F9B-8F95-E468D5485056}" dt="2024-03-12T15:47:43.698" v="411" actId="1076"/>
          <ac:picMkLst>
            <pc:docMk/>
            <pc:sldMk cId="0" sldId="262"/>
            <ac:picMk id="164" creationId="{00000000-0000-0000-0000-000000000000}"/>
          </ac:picMkLst>
        </pc:picChg>
      </pc:sldChg>
      <pc:sldChg chg="mod">
        <pc:chgData name="Lou Brown" userId="a36a7068f07eb0da" providerId="LiveId" clId="{917BA4A0-1212-4F9B-8F95-E468D5485056}" dt="2024-03-12T15:54:22.262" v="441" actId="27918"/>
        <pc:sldMkLst>
          <pc:docMk/>
          <pc:sldMk cId="0" sldId="263"/>
        </pc:sldMkLst>
      </pc:sldChg>
      <pc:sldChg chg="modSp mod">
        <pc:chgData name="Lou Brown" userId="a36a7068f07eb0da" providerId="LiveId" clId="{917BA4A0-1212-4F9B-8F95-E468D5485056}" dt="2024-03-12T15:54:32.911" v="442" actId="113"/>
        <pc:sldMkLst>
          <pc:docMk/>
          <pc:sldMk cId="0" sldId="264"/>
        </pc:sldMkLst>
        <pc:spChg chg="mod">
          <ac:chgData name="Lou Brown" userId="a36a7068f07eb0da" providerId="LiveId" clId="{917BA4A0-1212-4F9B-8F95-E468D5485056}" dt="2024-03-12T15:54:32.911" v="442" actId="113"/>
          <ac:spMkLst>
            <pc:docMk/>
            <pc:sldMk cId="0" sldId="264"/>
            <ac:spMk id="189" creationId="{00000000-0000-0000-0000-000000000000}"/>
          </ac:spMkLst>
        </pc:spChg>
      </pc:sldChg>
      <pc:sldChg chg="add modTransition">
        <pc:chgData name="Lou Brown" userId="a36a7068f07eb0da" providerId="LiveId" clId="{917BA4A0-1212-4F9B-8F95-E468D5485056}" dt="2024-03-12T13:16:43.855" v="5"/>
        <pc:sldMkLst>
          <pc:docMk/>
          <pc:sldMk cId="0" sldId="266"/>
        </pc:sldMkLst>
      </pc:sldChg>
      <pc:sldChg chg="modSp add modTransition">
        <pc:chgData name="Lou Brown" userId="a36a7068f07eb0da" providerId="LiveId" clId="{917BA4A0-1212-4F9B-8F95-E468D5485056}" dt="2024-03-20T15:24:36.545" v="449" actId="20577"/>
        <pc:sldMkLst>
          <pc:docMk/>
          <pc:sldMk cId="0" sldId="392"/>
        </pc:sldMkLst>
        <pc:graphicFrameChg chg="mod">
          <ac:chgData name="Lou Brown" userId="a36a7068f07eb0da" providerId="LiveId" clId="{917BA4A0-1212-4F9B-8F95-E468D5485056}" dt="2024-03-20T15:24:36.545" v="449" actId="20577"/>
          <ac:graphicFrameMkLst>
            <pc:docMk/>
            <pc:sldMk cId="0" sldId="392"/>
            <ac:graphicFrameMk id="128" creationId="{B4E5B83E-9A87-F05D-6637-E39126E2D825}"/>
          </ac:graphicFrameMkLst>
        </pc:graphicFrameChg>
      </pc:sldChg>
      <pc:sldChg chg="add modTransition">
        <pc:chgData name="Lou Brown" userId="a36a7068f07eb0da" providerId="LiveId" clId="{917BA4A0-1212-4F9B-8F95-E468D5485056}" dt="2024-03-12T13:17:59.444" v="7"/>
        <pc:sldMkLst>
          <pc:docMk/>
          <pc:sldMk cId="0" sldId="393"/>
        </pc:sldMkLst>
      </pc:sldChg>
      <pc:sldChg chg="add ord modTransition">
        <pc:chgData name="Lou Brown" userId="a36a7068f07eb0da" providerId="LiveId" clId="{917BA4A0-1212-4F9B-8F95-E468D5485056}" dt="2024-03-12T13:18:26.057" v="9"/>
        <pc:sldMkLst>
          <pc:docMk/>
          <pc:sldMk cId="0" sldId="397"/>
        </pc:sldMkLst>
      </pc:sldChg>
      <pc:sldChg chg="modSp add modTransition">
        <pc:chgData name="Lou Brown" userId="a36a7068f07eb0da" providerId="LiveId" clId="{917BA4A0-1212-4F9B-8F95-E468D5485056}" dt="2024-03-12T13:22:42.533" v="29" actId="207"/>
        <pc:sldMkLst>
          <pc:docMk/>
          <pc:sldMk cId="0" sldId="398"/>
        </pc:sldMkLst>
        <pc:graphicFrameChg chg="mod">
          <ac:chgData name="Lou Brown" userId="a36a7068f07eb0da" providerId="LiveId" clId="{917BA4A0-1212-4F9B-8F95-E468D5485056}" dt="2024-03-12T13:22:22.554" v="23" actId="207"/>
          <ac:graphicFrameMkLst>
            <pc:docMk/>
            <pc:sldMk cId="0" sldId="398"/>
            <ac:graphicFrameMk id="13" creationId="{50CD6ABB-1445-841A-3C6B-89BC70456B01}"/>
          </ac:graphicFrameMkLst>
        </pc:graphicFrameChg>
        <pc:graphicFrameChg chg="mod">
          <ac:chgData name="Lou Brown" userId="a36a7068f07eb0da" providerId="LiveId" clId="{917BA4A0-1212-4F9B-8F95-E468D5485056}" dt="2024-03-12T13:22:42.533" v="29" actId="207"/>
          <ac:graphicFrameMkLst>
            <pc:docMk/>
            <pc:sldMk cId="0" sldId="398"/>
            <ac:graphicFrameMk id="14" creationId="{CD9D49F8-9689-44A7-5267-F3530996998F}"/>
          </ac:graphicFrameMkLst>
        </pc:graphicFrameChg>
      </pc:sldChg>
      <pc:sldChg chg="addSp delSp modSp add mod">
        <pc:chgData name="Lou Brown" userId="a36a7068f07eb0da" providerId="LiveId" clId="{917BA4A0-1212-4F9B-8F95-E468D5485056}" dt="2024-03-12T15:34:22.802" v="353" actId="20577"/>
        <pc:sldMkLst>
          <pc:docMk/>
          <pc:sldMk cId="3929672368" sldId="399"/>
        </pc:sldMkLst>
        <pc:spChg chg="mod">
          <ac:chgData name="Lou Brown" userId="a36a7068f07eb0da" providerId="LiveId" clId="{917BA4A0-1212-4F9B-8F95-E468D5485056}" dt="2024-03-12T13:24:02.176" v="36"/>
          <ac:spMkLst>
            <pc:docMk/>
            <pc:sldMk cId="3929672368" sldId="399"/>
            <ac:spMk id="15" creationId="{EAA9A42C-62B1-AA73-37BA-2EFFA5EB7A0A}"/>
          </ac:spMkLst>
        </pc:spChg>
        <pc:spChg chg="mod">
          <ac:chgData name="Lou Brown" userId="a36a7068f07eb0da" providerId="LiveId" clId="{917BA4A0-1212-4F9B-8F95-E468D5485056}" dt="2024-03-12T13:24:17.015" v="38"/>
          <ac:spMkLst>
            <pc:docMk/>
            <pc:sldMk cId="3929672368" sldId="399"/>
            <ac:spMk id="125" creationId="{00000000-0000-0000-0000-000000000000}"/>
          </ac:spMkLst>
        </pc:spChg>
        <pc:graphicFrameChg chg="add mod modGraphic">
          <ac:chgData name="Lou Brown" userId="a36a7068f07eb0da" providerId="LiveId" clId="{917BA4A0-1212-4F9B-8F95-E468D5485056}" dt="2024-03-12T15:33:06.330" v="346" actId="20577"/>
          <ac:graphicFrameMkLst>
            <pc:docMk/>
            <pc:sldMk cId="3929672368" sldId="399"/>
            <ac:graphicFrameMk id="2" creationId="{0CCBBE37-E1EA-308F-ED4A-CCA8D577C7D5}"/>
          </ac:graphicFrameMkLst>
        </pc:graphicFrameChg>
        <pc:graphicFrameChg chg="del mod modGraphic">
          <ac:chgData name="Lou Brown" userId="a36a7068f07eb0da" providerId="LiveId" clId="{917BA4A0-1212-4F9B-8F95-E468D5485056}" dt="2024-03-12T13:34:53.025" v="172" actId="478"/>
          <ac:graphicFrameMkLst>
            <pc:docMk/>
            <pc:sldMk cId="3929672368" sldId="399"/>
            <ac:graphicFrameMk id="13" creationId="{50CD6ABB-1445-841A-3C6B-89BC70456B01}"/>
          </ac:graphicFrameMkLst>
        </pc:graphicFrameChg>
        <pc:graphicFrameChg chg="mod modGraphic">
          <ac:chgData name="Lou Brown" userId="a36a7068f07eb0da" providerId="LiveId" clId="{917BA4A0-1212-4F9B-8F95-E468D5485056}" dt="2024-03-12T15:34:22.802" v="353" actId="20577"/>
          <ac:graphicFrameMkLst>
            <pc:docMk/>
            <pc:sldMk cId="3929672368" sldId="399"/>
            <ac:graphicFrameMk id="14" creationId="{CD9D49F8-9689-44A7-5267-F3530996998F}"/>
          </ac:graphicFrameMkLst>
        </pc:graphicFrameChg>
      </pc:sldChg>
    </pc:docChg>
  </pc:docChgLst>
  <pc:docChgLst>
    <pc:chgData name="Lou Brown" userId="a36a7068f07eb0da" providerId="LiveId" clId="{9CC56E7D-A6F4-4347-857A-305817AF07B8}"/>
    <pc:docChg chg="modSld">
      <pc:chgData name="Lou Brown" userId="a36a7068f07eb0da" providerId="LiveId" clId="{9CC56E7D-A6F4-4347-857A-305817AF07B8}" dt="2023-09-21T10:37:23.665" v="3" actId="1076"/>
      <pc:docMkLst>
        <pc:docMk/>
      </pc:docMkLst>
      <pc:sldChg chg="modSp mod">
        <pc:chgData name="Lou Brown" userId="a36a7068f07eb0da" providerId="LiveId" clId="{9CC56E7D-A6F4-4347-857A-305817AF07B8}" dt="2023-09-21T10:37:23.665" v="3" actId="1076"/>
        <pc:sldMkLst>
          <pc:docMk/>
          <pc:sldMk cId="0" sldId="264"/>
        </pc:sldMkLst>
        <pc:spChg chg="mod">
          <ac:chgData name="Lou Brown" userId="a36a7068f07eb0da" providerId="LiveId" clId="{9CC56E7D-A6F4-4347-857A-305817AF07B8}" dt="2023-09-21T10:36:30.648" v="2" actId="1076"/>
          <ac:spMkLst>
            <pc:docMk/>
            <pc:sldMk cId="0" sldId="264"/>
            <ac:spMk id="213" creationId="{00000000-0000-0000-0000-000000000000}"/>
          </ac:spMkLst>
        </pc:spChg>
        <pc:picChg chg="mod">
          <ac:chgData name="Lou Brown" userId="a36a7068f07eb0da" providerId="LiveId" clId="{9CC56E7D-A6F4-4347-857A-305817AF07B8}" dt="2023-09-21T10:37:23.665" v="3" actId="1076"/>
          <ac:picMkLst>
            <pc:docMk/>
            <pc:sldMk cId="0" sldId="264"/>
            <ac:picMk id="187" creationId="{00000000-0000-0000-0000-000000000000}"/>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https://d.docs.live.net/b1d34d01dcbcf80f/Documents/Documents%20-%20Copy/Clients/Master%20Investor/Small%20Cap/Email%20List%20Analysis.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rgbClr val="002060"/>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E7B4-4776-935E-1F47D6C404B3}"/>
              </c:ext>
            </c:extLst>
          </c:dPt>
          <c:dPt>
            <c:idx val="1"/>
            <c:bubble3D val="0"/>
            <c:spPr>
              <a:solidFill>
                <a:srgbClr val="C00000"/>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E7B4-4776-935E-1F47D6C404B3}"/>
              </c:ext>
            </c:extLst>
          </c:dPt>
          <c:dPt>
            <c:idx val="2"/>
            <c:bubble3D val="0"/>
            <c:spPr>
              <a:solidFill>
                <a:srgbClr val="FFC000"/>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5-E7B4-4776-935E-1F47D6C404B3}"/>
              </c:ext>
            </c:extLst>
          </c:dPt>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Lato" panose="020F0502020204030203" pitchFamily="34" charset="0"/>
                    <a:ea typeface="+mn-ea"/>
                    <a:cs typeface="+mn-cs"/>
                  </a:defRPr>
                </a:pPr>
                <a:endParaRPr lang="en-US"/>
              </a:p>
            </c:txPr>
            <c:dLblPos val="in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'[Email List Analysis.xlsx]Sheet1'!$D$9:$D$11</c:f>
              <c:strCache>
                <c:ptCount val="3"/>
                <c:pt idx="0">
                  <c:v>Investment</c:v>
                </c:pt>
                <c:pt idx="1">
                  <c:v>Advisors</c:v>
                </c:pt>
                <c:pt idx="2">
                  <c:v>Other*</c:v>
                </c:pt>
              </c:strCache>
            </c:strRef>
          </c:cat>
          <c:val>
            <c:numRef>
              <c:f>'[Email List Analysis.xlsx]Sheet1'!$E$9:$E$11</c:f>
              <c:numCache>
                <c:formatCode>General</c:formatCode>
                <c:ptCount val="3"/>
                <c:pt idx="0">
                  <c:v>632</c:v>
                </c:pt>
                <c:pt idx="1">
                  <c:v>477</c:v>
                </c:pt>
                <c:pt idx="2">
                  <c:v>390</c:v>
                </c:pt>
              </c:numCache>
            </c:numRef>
          </c:val>
          <c:extLst>
            <c:ext xmlns:c16="http://schemas.microsoft.com/office/drawing/2014/chart" uri="{C3380CC4-5D6E-409C-BE32-E72D297353CC}">
              <c16:uniqueId val="{00000006-E7B4-4776-935E-1F47D6C404B3}"/>
            </c:ext>
          </c:extLst>
        </c:ser>
        <c:dLbls>
          <c:dLblPos val="inEnd"/>
          <c:showLegendKey val="0"/>
          <c:showVal val="0"/>
          <c:showCatName val="0"/>
          <c:showSerName val="0"/>
          <c:showPercent val="1"/>
          <c:showBubbleSize val="0"/>
          <c:showLeaderLines val="1"/>
        </c:dLbls>
        <c:firstSliceAng val="0"/>
      </c:pieChart>
      <c:spPr>
        <a:noFill/>
        <a:ln>
          <a:noFill/>
        </a:ln>
        <a:effectLst/>
      </c:spPr>
    </c:plotArea>
    <c:legend>
      <c:legendPos val="t"/>
      <c:layout>
        <c:manualLayout>
          <c:xMode val="edge"/>
          <c:yMode val="edge"/>
          <c:x val="0.78118635170603679"/>
          <c:y val="0.43055555555555558"/>
          <c:w val="0.18207174103237092"/>
          <c:h val="0.26331073199183436"/>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Lato" panose="020F0502020204030203"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lt1"/>
    </cs:fontRef>
    <cs:defRPr sz="900"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34.svg"/><Relationship Id="rId2" Type="http://schemas.openxmlformats.org/officeDocument/2006/relationships/image" Target="../media/image24.svg"/><Relationship Id="rId1" Type="http://schemas.openxmlformats.org/officeDocument/2006/relationships/image" Target="../media/image23.png"/><Relationship Id="rId6" Type="http://schemas.openxmlformats.org/officeDocument/2006/relationships/image" Target="../media/image28.svg"/><Relationship Id="rId11" Type="http://schemas.openxmlformats.org/officeDocument/2006/relationships/image" Target="../media/image33.png"/><Relationship Id="rId5" Type="http://schemas.openxmlformats.org/officeDocument/2006/relationships/image" Target="../media/image27.png"/><Relationship Id="rId10" Type="http://schemas.openxmlformats.org/officeDocument/2006/relationships/image" Target="../media/image32.svg"/><Relationship Id="rId4" Type="http://schemas.openxmlformats.org/officeDocument/2006/relationships/image" Target="../media/image26.svg"/><Relationship Id="rId9" Type="http://schemas.openxmlformats.org/officeDocument/2006/relationships/image" Target="../media/image31.png"/></Relationships>
</file>

<file path=ppt/diagrams/_rels/data2.xml.rels><?xml version="1.0" encoding="UTF-8" standalone="yes"?>
<Relationships xmlns="http://schemas.openxmlformats.org/package/2006/relationships"><Relationship Id="rId2" Type="http://schemas.openxmlformats.org/officeDocument/2006/relationships/image" Target="../media/image43.svg"/><Relationship Id="rId1" Type="http://schemas.openxmlformats.org/officeDocument/2006/relationships/image" Target="../media/image42.png"/></Relationships>
</file>

<file path=ppt/diagrams/_rels/data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5.svg"/><Relationship Id="rId1" Type="http://schemas.openxmlformats.org/officeDocument/2006/relationships/image" Target="../media/image44.png"/><Relationship Id="rId4" Type="http://schemas.openxmlformats.org/officeDocument/2006/relationships/image" Target="../media/image43.svg"/></Relationships>
</file>

<file path=ppt/diagrams/_rels/data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5.svg"/><Relationship Id="rId1" Type="http://schemas.openxmlformats.org/officeDocument/2006/relationships/image" Target="../media/image44.png"/><Relationship Id="rId4" Type="http://schemas.openxmlformats.org/officeDocument/2006/relationships/image" Target="../media/image43.svg"/></Relationships>
</file>

<file path=ppt/diagrams/_rels/data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5.svg"/><Relationship Id="rId1" Type="http://schemas.openxmlformats.org/officeDocument/2006/relationships/image" Target="../media/image44.png"/><Relationship Id="rId4" Type="http://schemas.openxmlformats.org/officeDocument/2006/relationships/image" Target="../media/image43.svg"/></Relationships>
</file>

<file path=ppt/diagrams/_rels/drawing1.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34.svg"/><Relationship Id="rId2" Type="http://schemas.openxmlformats.org/officeDocument/2006/relationships/image" Target="../media/image24.svg"/><Relationship Id="rId1" Type="http://schemas.openxmlformats.org/officeDocument/2006/relationships/image" Target="../media/image23.png"/><Relationship Id="rId6" Type="http://schemas.openxmlformats.org/officeDocument/2006/relationships/image" Target="../media/image28.svg"/><Relationship Id="rId11" Type="http://schemas.openxmlformats.org/officeDocument/2006/relationships/image" Target="../media/image33.png"/><Relationship Id="rId5" Type="http://schemas.openxmlformats.org/officeDocument/2006/relationships/image" Target="../media/image27.png"/><Relationship Id="rId10" Type="http://schemas.openxmlformats.org/officeDocument/2006/relationships/image" Target="../media/image32.svg"/><Relationship Id="rId4" Type="http://schemas.openxmlformats.org/officeDocument/2006/relationships/image" Target="../media/image26.svg"/><Relationship Id="rId9" Type="http://schemas.openxmlformats.org/officeDocument/2006/relationships/image" Target="../media/image31.png"/></Relationships>
</file>

<file path=ppt/diagrams/_rels/drawing2.xml.rels><?xml version="1.0" encoding="UTF-8" standalone="yes"?>
<Relationships xmlns="http://schemas.openxmlformats.org/package/2006/relationships"><Relationship Id="rId2" Type="http://schemas.openxmlformats.org/officeDocument/2006/relationships/image" Target="../media/image43.svg"/><Relationship Id="rId1" Type="http://schemas.openxmlformats.org/officeDocument/2006/relationships/image" Target="../media/image42.png"/></Relationships>
</file>

<file path=ppt/diagrams/_rels/drawing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5.svg"/><Relationship Id="rId1" Type="http://schemas.openxmlformats.org/officeDocument/2006/relationships/image" Target="../media/image44.png"/><Relationship Id="rId4" Type="http://schemas.openxmlformats.org/officeDocument/2006/relationships/image" Target="../media/image43.svg"/></Relationships>
</file>

<file path=ppt/diagrams/_rels/drawing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5.svg"/><Relationship Id="rId1" Type="http://schemas.openxmlformats.org/officeDocument/2006/relationships/image" Target="../media/image44.png"/><Relationship Id="rId4" Type="http://schemas.openxmlformats.org/officeDocument/2006/relationships/image" Target="../media/image43.svg"/></Relationships>
</file>

<file path=ppt/diagrams/_rels/drawing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5.svg"/><Relationship Id="rId1" Type="http://schemas.openxmlformats.org/officeDocument/2006/relationships/image" Target="../media/image44.png"/><Relationship Id="rId4" Type="http://schemas.openxmlformats.org/officeDocument/2006/relationships/image" Target="../media/image43.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4B8C6C4-3173-4B95-95FE-CE4216486633}" type="doc">
      <dgm:prSet loTypeId="urn:microsoft.com/office/officeart/2018/2/layout/IconCircleList" loCatId="icon" qsTypeId="urn:microsoft.com/office/officeart/2005/8/quickstyle/simple1" qsCatId="simple" csTypeId="urn:microsoft.com/office/officeart/2005/8/colors/accent1_2" csCatId="accent1" phldr="1"/>
      <dgm:spPr/>
      <dgm:t>
        <a:bodyPr/>
        <a:lstStyle/>
        <a:p>
          <a:endParaRPr lang="en-US"/>
        </a:p>
      </dgm:t>
    </dgm:pt>
    <dgm:pt modelId="{D174401F-4707-4002-813A-29C1053DCDDF}">
      <dgm:prSet custT="1"/>
      <dgm:spPr/>
      <dgm:t>
        <a:bodyPr/>
        <a:lstStyle/>
        <a:p>
          <a:pPr>
            <a:lnSpc>
              <a:spcPct val="100000"/>
            </a:lnSpc>
          </a:pPr>
          <a:r>
            <a:rPr lang="en-GB" sz="1000" b="0" i="0">
              <a:latin typeface="Lato"/>
              <a:ea typeface="Lato"/>
              <a:cs typeface="Lato"/>
            </a:rPr>
            <a:t>We offer </a:t>
          </a:r>
          <a:r>
            <a:rPr lang="en-GB" sz="1000" b="1" i="0">
              <a:latin typeface="Lato"/>
              <a:ea typeface="Lato"/>
              <a:cs typeface="Lato"/>
            </a:rPr>
            <a:t>specialized</a:t>
          </a:r>
          <a:r>
            <a:rPr lang="en-GB" sz="1000" b="0" i="0">
              <a:latin typeface="Lato"/>
              <a:ea typeface="Lato"/>
              <a:cs typeface="Lato"/>
            </a:rPr>
            <a:t> webinars to our audience of listed companies, advisors and investors - both private and institutional.</a:t>
          </a:r>
          <a:endParaRPr lang="en-US" sz="1000" b="0" dirty="0">
            <a:latin typeface="Lato"/>
            <a:ea typeface="Lato"/>
            <a:cs typeface="Lato"/>
          </a:endParaRPr>
        </a:p>
      </dgm:t>
    </dgm:pt>
    <dgm:pt modelId="{9C8FD112-6D9C-43BF-A5D1-2732D5FD9751}" type="parTrans" cxnId="{81187DE5-4449-43AF-B765-9DF76F16F89B}">
      <dgm:prSet/>
      <dgm:spPr/>
      <dgm:t>
        <a:bodyPr/>
        <a:lstStyle/>
        <a:p>
          <a:endParaRPr lang="en-US"/>
        </a:p>
      </dgm:t>
    </dgm:pt>
    <dgm:pt modelId="{E0E2F7F5-1AF3-48BD-A89B-C196A81B44C8}" type="sibTrans" cxnId="{81187DE5-4449-43AF-B765-9DF76F16F89B}">
      <dgm:prSet/>
      <dgm:spPr/>
      <dgm:t>
        <a:bodyPr/>
        <a:lstStyle/>
        <a:p>
          <a:pPr>
            <a:lnSpc>
              <a:spcPct val="100000"/>
            </a:lnSpc>
          </a:pPr>
          <a:endParaRPr lang="en-US"/>
        </a:p>
      </dgm:t>
    </dgm:pt>
    <dgm:pt modelId="{D7B05A82-7375-439C-90D8-31857706F73F}">
      <dgm:prSet custT="1"/>
      <dgm:spPr/>
      <dgm:t>
        <a:bodyPr/>
        <a:lstStyle/>
        <a:p>
          <a:pPr>
            <a:lnSpc>
              <a:spcPct val="100000"/>
            </a:lnSpc>
          </a:pPr>
          <a:r>
            <a:rPr lang="en-GB" sz="1000" b="0" i="0">
              <a:latin typeface="Lato"/>
              <a:ea typeface="Lato"/>
              <a:cs typeface="Lato"/>
            </a:rPr>
            <a:t>Between </a:t>
          </a:r>
          <a:r>
            <a:rPr lang="en-GB" sz="1000" b="1" i="0">
              <a:latin typeface="Lato"/>
              <a:ea typeface="Lato"/>
              <a:cs typeface="Lato"/>
            </a:rPr>
            <a:t>150-350</a:t>
          </a:r>
          <a:r>
            <a:rPr lang="en-GB" sz="1000" b="0" i="0">
              <a:latin typeface="Lato"/>
              <a:ea typeface="Lato"/>
              <a:cs typeface="Lato"/>
            </a:rPr>
            <a:t> registrants are expected at each webinar, making it larger than other investor networks.</a:t>
          </a:r>
          <a:endParaRPr lang="en-US" sz="1000" b="0" dirty="0">
            <a:latin typeface="Lato"/>
            <a:ea typeface="Lato"/>
            <a:cs typeface="Lato"/>
          </a:endParaRPr>
        </a:p>
      </dgm:t>
    </dgm:pt>
    <dgm:pt modelId="{2356923E-8D9F-4D5D-8298-C984BC98D0D9}" type="parTrans" cxnId="{AC547D5A-7E8A-4590-8487-122DB73D1C74}">
      <dgm:prSet/>
      <dgm:spPr/>
      <dgm:t>
        <a:bodyPr/>
        <a:lstStyle/>
        <a:p>
          <a:endParaRPr lang="en-US"/>
        </a:p>
      </dgm:t>
    </dgm:pt>
    <dgm:pt modelId="{7AE3C809-25F7-4FB5-AD95-2E02FA1BF85A}" type="sibTrans" cxnId="{AC547D5A-7E8A-4590-8487-122DB73D1C74}">
      <dgm:prSet/>
      <dgm:spPr/>
      <dgm:t>
        <a:bodyPr/>
        <a:lstStyle/>
        <a:p>
          <a:pPr>
            <a:lnSpc>
              <a:spcPct val="100000"/>
            </a:lnSpc>
          </a:pPr>
          <a:endParaRPr lang="en-US"/>
        </a:p>
      </dgm:t>
    </dgm:pt>
    <dgm:pt modelId="{774325D3-E528-49D1-933A-1A46DCD93808}">
      <dgm:prSet custT="1"/>
      <dgm:spPr/>
      <dgm:t>
        <a:bodyPr/>
        <a:lstStyle/>
        <a:p>
          <a:pPr>
            <a:lnSpc>
              <a:spcPct val="100000"/>
            </a:lnSpc>
          </a:pPr>
          <a:r>
            <a:rPr lang="en-GB" sz="1100"/>
            <a:t>​</a:t>
          </a:r>
          <a:r>
            <a:rPr lang="en-GB" sz="1000">
              <a:latin typeface="Lato"/>
              <a:ea typeface="Lato"/>
              <a:cs typeface="Lato"/>
            </a:rPr>
            <a:t>Previous webinar participants include; </a:t>
          </a:r>
          <a:r>
            <a:rPr lang="en-GB" sz="1000" b="1">
              <a:latin typeface="Lato"/>
              <a:ea typeface="Lato"/>
              <a:cs typeface="Lato"/>
            </a:rPr>
            <a:t>hVIVO, Poolbeg, Condor Gold, Kefi Gold &amp; Copper, Barton Gold, Botala Energy, Hartshead Resources, ADX Energy, Pensana, Cornish Lithium, Ensilica, Trident Royalities, Equipmake, Glint, Investec</a:t>
          </a:r>
          <a:endParaRPr lang="en-US" sz="1000" dirty="0">
            <a:latin typeface="Lato"/>
            <a:ea typeface="Lato"/>
            <a:cs typeface="Lato"/>
          </a:endParaRPr>
        </a:p>
      </dgm:t>
    </dgm:pt>
    <dgm:pt modelId="{1DD622FD-180D-4848-8B10-FDD8B5A08868}" type="parTrans" cxnId="{B0504D4B-D12E-4435-94DF-C33A961335B9}">
      <dgm:prSet/>
      <dgm:spPr/>
      <dgm:t>
        <a:bodyPr/>
        <a:lstStyle/>
        <a:p>
          <a:endParaRPr lang="en-US"/>
        </a:p>
      </dgm:t>
    </dgm:pt>
    <dgm:pt modelId="{5603CB44-3403-4808-87C7-D03003D44826}" type="sibTrans" cxnId="{B0504D4B-D12E-4435-94DF-C33A961335B9}">
      <dgm:prSet/>
      <dgm:spPr/>
      <dgm:t>
        <a:bodyPr/>
        <a:lstStyle/>
        <a:p>
          <a:pPr>
            <a:lnSpc>
              <a:spcPct val="100000"/>
            </a:lnSpc>
          </a:pPr>
          <a:endParaRPr lang="en-US"/>
        </a:p>
      </dgm:t>
    </dgm:pt>
    <dgm:pt modelId="{843FA9B6-2B88-4A53-9D16-9E5098F5724B}">
      <dgm:prSet custT="1"/>
      <dgm:spPr/>
      <dgm:t>
        <a:bodyPr/>
        <a:lstStyle/>
        <a:p>
          <a:pPr>
            <a:lnSpc>
              <a:spcPct val="100000"/>
            </a:lnSpc>
          </a:pPr>
          <a:r>
            <a:rPr lang="en-GB" sz="1000" b="0" i="0">
              <a:latin typeface="Lato"/>
              <a:ea typeface="Lato"/>
              <a:cs typeface="Lato"/>
            </a:rPr>
            <a:t>Webinars are recorded and shared with all speakers and distributed across all social media for Master Investor and SCN with a combined reach of over </a:t>
          </a:r>
          <a:r>
            <a:rPr lang="en-GB" sz="1000" b="1" i="0">
              <a:latin typeface="Lato"/>
              <a:ea typeface="Lato"/>
              <a:cs typeface="Lato"/>
            </a:rPr>
            <a:t>13,000</a:t>
          </a:r>
          <a:r>
            <a:rPr lang="en-GB" sz="1000" b="0" i="0">
              <a:latin typeface="Lato"/>
              <a:ea typeface="Lato"/>
              <a:cs typeface="Lato"/>
            </a:rPr>
            <a:t> subscribers.</a:t>
          </a:r>
          <a:endParaRPr lang="en-US" sz="1000" dirty="0">
            <a:latin typeface="Lato" panose="020F0502020204030203" pitchFamily="34" charset="0"/>
            <a:ea typeface="Lato" panose="020F0502020204030203" pitchFamily="34" charset="0"/>
            <a:cs typeface="Lato" panose="020F0502020204030203" pitchFamily="34" charset="0"/>
          </a:endParaRPr>
        </a:p>
      </dgm:t>
    </dgm:pt>
    <dgm:pt modelId="{76FE8512-5D43-4D38-BC41-1FB83E75E7E9}" type="parTrans" cxnId="{162AFE96-D937-4C63-853E-B04D0FB2F353}">
      <dgm:prSet/>
      <dgm:spPr/>
      <dgm:t>
        <a:bodyPr/>
        <a:lstStyle/>
        <a:p>
          <a:endParaRPr lang="en-US"/>
        </a:p>
      </dgm:t>
    </dgm:pt>
    <dgm:pt modelId="{505C78C8-DCE2-44A6-BCD8-94C84F9BE13D}" type="sibTrans" cxnId="{162AFE96-D937-4C63-853E-B04D0FB2F353}">
      <dgm:prSet/>
      <dgm:spPr/>
      <dgm:t>
        <a:bodyPr/>
        <a:lstStyle/>
        <a:p>
          <a:pPr>
            <a:lnSpc>
              <a:spcPct val="100000"/>
            </a:lnSpc>
          </a:pPr>
          <a:endParaRPr lang="en-US"/>
        </a:p>
      </dgm:t>
    </dgm:pt>
    <dgm:pt modelId="{BDD874DE-B983-4B7A-AE88-4CCFDB2CA10D}">
      <dgm:prSet custT="1"/>
      <dgm:spPr/>
      <dgm:t>
        <a:bodyPr/>
        <a:lstStyle/>
        <a:p>
          <a:pPr>
            <a:lnSpc>
              <a:spcPct val="100000"/>
            </a:lnSpc>
          </a:pPr>
          <a:r>
            <a:rPr lang="en-GB" sz="1100"/>
            <a:t>​</a:t>
          </a:r>
          <a:r>
            <a:rPr lang="en-GB" sz="1000" b="0" i="0">
              <a:latin typeface="Lato"/>
              <a:ea typeface="Lato"/>
              <a:cs typeface="Lato"/>
            </a:rPr>
            <a:t>Attendees who opt-in for follow-up will have their contact details shared with participating companies for </a:t>
          </a:r>
          <a:r>
            <a:rPr lang="en-GB" sz="1000" b="1" i="0">
              <a:latin typeface="Lato"/>
              <a:ea typeface="Lato"/>
              <a:cs typeface="Lato"/>
            </a:rPr>
            <a:t>individual outreach</a:t>
          </a:r>
          <a:r>
            <a:rPr lang="en-GB" sz="1000" b="0" i="0">
              <a:latin typeface="Lato"/>
              <a:ea typeface="Lato"/>
              <a:cs typeface="Lato"/>
            </a:rPr>
            <a:t>.</a:t>
          </a:r>
          <a:endParaRPr lang="en-US" sz="1000" dirty="0">
            <a:latin typeface="Lato"/>
            <a:ea typeface="Lato"/>
            <a:cs typeface="Lato"/>
          </a:endParaRPr>
        </a:p>
      </dgm:t>
    </dgm:pt>
    <dgm:pt modelId="{C5F28206-AB60-4752-94E8-A31C209994DB}" type="parTrans" cxnId="{4A951F40-ED9A-423A-848D-1836E7CD27A0}">
      <dgm:prSet/>
      <dgm:spPr/>
      <dgm:t>
        <a:bodyPr/>
        <a:lstStyle/>
        <a:p>
          <a:endParaRPr lang="en-US"/>
        </a:p>
      </dgm:t>
    </dgm:pt>
    <dgm:pt modelId="{26D54E43-815C-4379-9955-BF554C6E9B14}" type="sibTrans" cxnId="{4A951F40-ED9A-423A-848D-1836E7CD27A0}">
      <dgm:prSet/>
      <dgm:spPr/>
      <dgm:t>
        <a:bodyPr/>
        <a:lstStyle/>
        <a:p>
          <a:pPr>
            <a:lnSpc>
              <a:spcPct val="100000"/>
            </a:lnSpc>
          </a:pPr>
          <a:endParaRPr lang="en-US"/>
        </a:p>
      </dgm:t>
    </dgm:pt>
    <dgm:pt modelId="{E11B4D3C-5D43-4557-84CD-5727D305AB1D}">
      <dgm:prSet custT="1"/>
      <dgm:spPr/>
      <dgm:t>
        <a:bodyPr/>
        <a:lstStyle/>
        <a:p>
          <a:pPr>
            <a:lnSpc>
              <a:spcPct val="100000"/>
            </a:lnSpc>
          </a:pPr>
          <a:r>
            <a:rPr lang="en-GB" sz="1000" b="0" i="0" dirty="0">
              <a:latin typeface="Lato"/>
              <a:ea typeface="Lato"/>
              <a:cs typeface="Lato"/>
            </a:rPr>
            <a:t>Speakers/presenters participate in a moderated </a:t>
          </a:r>
          <a:r>
            <a:rPr lang="en-GB" sz="1000" b="1" i="0" dirty="0">
              <a:latin typeface="Lato"/>
              <a:ea typeface="Lato"/>
              <a:cs typeface="Lato"/>
            </a:rPr>
            <a:t>Q&amp;A session</a:t>
          </a:r>
          <a:r>
            <a:rPr lang="en-GB" sz="1000" b="0" i="0" dirty="0">
              <a:latin typeface="Lato"/>
              <a:ea typeface="Lato"/>
              <a:cs typeface="Lato"/>
            </a:rPr>
            <a:t>. Unanswered questions are forwarded to the presenting companies.</a:t>
          </a:r>
          <a:endParaRPr lang="en-US" sz="1000" b="0" dirty="0">
            <a:latin typeface="Lato"/>
            <a:ea typeface="Lato"/>
            <a:cs typeface="Lato"/>
          </a:endParaRPr>
        </a:p>
      </dgm:t>
    </dgm:pt>
    <dgm:pt modelId="{BE80E10A-2EBA-4247-AF74-546A18218FF3}" type="parTrans" cxnId="{B902D1F9-D2AF-4004-8E95-980736587C44}">
      <dgm:prSet/>
      <dgm:spPr/>
      <dgm:t>
        <a:bodyPr/>
        <a:lstStyle/>
        <a:p>
          <a:endParaRPr lang="en-US"/>
        </a:p>
      </dgm:t>
    </dgm:pt>
    <dgm:pt modelId="{3D49CBDB-BF79-4AA4-A506-9F1648756F39}" type="sibTrans" cxnId="{B902D1F9-D2AF-4004-8E95-980736587C44}">
      <dgm:prSet/>
      <dgm:spPr/>
      <dgm:t>
        <a:bodyPr/>
        <a:lstStyle/>
        <a:p>
          <a:endParaRPr lang="en-US"/>
        </a:p>
      </dgm:t>
    </dgm:pt>
    <dgm:pt modelId="{C22E8888-CFEA-45F6-9167-A5E7CB1DE880}" type="pres">
      <dgm:prSet presAssocID="{B4B8C6C4-3173-4B95-95FE-CE4216486633}" presName="root" presStyleCnt="0">
        <dgm:presLayoutVars>
          <dgm:dir/>
          <dgm:resizeHandles val="exact"/>
        </dgm:presLayoutVars>
      </dgm:prSet>
      <dgm:spPr/>
    </dgm:pt>
    <dgm:pt modelId="{D31A1F1F-92E7-4989-9EED-2F4BAE313D62}" type="pres">
      <dgm:prSet presAssocID="{B4B8C6C4-3173-4B95-95FE-CE4216486633}" presName="container" presStyleCnt="0">
        <dgm:presLayoutVars>
          <dgm:dir/>
          <dgm:resizeHandles val="exact"/>
        </dgm:presLayoutVars>
      </dgm:prSet>
      <dgm:spPr/>
    </dgm:pt>
    <dgm:pt modelId="{45ECB2A8-46B7-4D9A-A133-00DD956B5E7E}" type="pres">
      <dgm:prSet presAssocID="{D174401F-4707-4002-813A-29C1053DCDDF}" presName="compNode" presStyleCnt="0"/>
      <dgm:spPr/>
    </dgm:pt>
    <dgm:pt modelId="{4E79122D-9307-41E3-9858-BB91B0B1B88B}" type="pres">
      <dgm:prSet presAssocID="{D174401F-4707-4002-813A-29C1053DCDDF}" presName="iconBgRect" presStyleLbl="bgShp" presStyleIdx="0" presStyleCnt="6"/>
      <dgm:spPr>
        <a:solidFill>
          <a:schemeClr val="tx2"/>
        </a:solidFill>
      </dgm:spPr>
    </dgm:pt>
    <dgm:pt modelId="{6BD6A5D2-7FB4-48B9-89C4-AB458161A785}" type="pres">
      <dgm:prSet presAssocID="{D174401F-4707-4002-813A-29C1053DCDDF}"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Bank"/>
        </a:ext>
      </dgm:extLst>
    </dgm:pt>
    <dgm:pt modelId="{2A252DA0-AAE2-4307-867B-1AFF46672A60}" type="pres">
      <dgm:prSet presAssocID="{D174401F-4707-4002-813A-29C1053DCDDF}" presName="spaceRect" presStyleCnt="0"/>
      <dgm:spPr/>
    </dgm:pt>
    <dgm:pt modelId="{AF084F9D-813B-474E-BC6E-12AE4C4A6B7B}" type="pres">
      <dgm:prSet presAssocID="{D174401F-4707-4002-813A-29C1053DCDDF}" presName="textRect" presStyleLbl="revTx" presStyleIdx="0" presStyleCnt="6">
        <dgm:presLayoutVars>
          <dgm:chMax val="1"/>
          <dgm:chPref val="1"/>
        </dgm:presLayoutVars>
      </dgm:prSet>
      <dgm:spPr/>
    </dgm:pt>
    <dgm:pt modelId="{13556B24-ADC9-4D20-8A30-605A0A69B9F7}" type="pres">
      <dgm:prSet presAssocID="{E0E2F7F5-1AF3-48BD-A89B-C196A81B44C8}" presName="sibTrans" presStyleLbl="sibTrans2D1" presStyleIdx="0" presStyleCnt="0"/>
      <dgm:spPr/>
    </dgm:pt>
    <dgm:pt modelId="{DF54741D-1FE6-411B-B7D9-A7CFD8A47D83}" type="pres">
      <dgm:prSet presAssocID="{D7B05A82-7375-439C-90D8-31857706F73F}" presName="compNode" presStyleCnt="0"/>
      <dgm:spPr/>
    </dgm:pt>
    <dgm:pt modelId="{3FC342EA-8DDA-478A-8255-9A072881C62A}" type="pres">
      <dgm:prSet presAssocID="{D7B05A82-7375-439C-90D8-31857706F73F}" presName="iconBgRect" presStyleLbl="bgShp" presStyleIdx="1" presStyleCnt="6"/>
      <dgm:spPr>
        <a:solidFill>
          <a:schemeClr val="tx2"/>
        </a:solidFill>
      </dgm:spPr>
    </dgm:pt>
    <dgm:pt modelId="{C6121B1D-D944-4867-A628-357BF46F5B0B}" type="pres">
      <dgm:prSet presAssocID="{D7B05A82-7375-439C-90D8-31857706F73F}" presName="iconRect" presStyleLbl="node1" presStyleIdx="1" presStyleCnt="6"/>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Users with solid fill"/>
        </a:ext>
      </dgm:extLst>
    </dgm:pt>
    <dgm:pt modelId="{7C5A4D11-4BC2-41D8-ACB0-9E6B30F6E268}" type="pres">
      <dgm:prSet presAssocID="{D7B05A82-7375-439C-90D8-31857706F73F}" presName="spaceRect" presStyleCnt="0"/>
      <dgm:spPr/>
    </dgm:pt>
    <dgm:pt modelId="{65DF8BBD-E758-4742-9006-F1EE1AD0614B}" type="pres">
      <dgm:prSet presAssocID="{D7B05A82-7375-439C-90D8-31857706F73F}" presName="textRect" presStyleLbl="revTx" presStyleIdx="1" presStyleCnt="6">
        <dgm:presLayoutVars>
          <dgm:chMax val="1"/>
          <dgm:chPref val="1"/>
        </dgm:presLayoutVars>
      </dgm:prSet>
      <dgm:spPr/>
    </dgm:pt>
    <dgm:pt modelId="{A8FF3005-2B1A-4376-97BF-81A13F47FBC8}" type="pres">
      <dgm:prSet presAssocID="{7AE3C809-25F7-4FB5-AD95-2E02FA1BF85A}" presName="sibTrans" presStyleLbl="sibTrans2D1" presStyleIdx="0" presStyleCnt="0"/>
      <dgm:spPr/>
    </dgm:pt>
    <dgm:pt modelId="{807EB598-F0F0-4626-8B58-5C67A99E0631}" type="pres">
      <dgm:prSet presAssocID="{774325D3-E528-49D1-933A-1A46DCD93808}" presName="compNode" presStyleCnt="0"/>
      <dgm:spPr/>
    </dgm:pt>
    <dgm:pt modelId="{023129D5-2F51-496A-8B80-7EBD2E1ABCF0}" type="pres">
      <dgm:prSet presAssocID="{774325D3-E528-49D1-933A-1A46DCD93808}" presName="iconBgRect" presStyleLbl="bgShp" presStyleIdx="2" presStyleCnt="6">
        <dgm:style>
          <a:lnRef idx="2">
            <a:schemeClr val="accent4"/>
          </a:lnRef>
          <a:fillRef idx="1">
            <a:schemeClr val="lt1"/>
          </a:fillRef>
          <a:effectRef idx="0">
            <a:schemeClr val="accent4"/>
          </a:effectRef>
          <a:fontRef idx="minor">
            <a:schemeClr val="dk1"/>
          </a:fontRef>
        </dgm:style>
      </dgm:prSet>
      <dgm:spPr>
        <a:solidFill>
          <a:schemeClr val="tx2"/>
        </a:solidFill>
        <a:ln>
          <a:solidFill>
            <a:schemeClr val="tx2"/>
          </a:solidFill>
        </a:ln>
      </dgm:spPr>
    </dgm:pt>
    <dgm:pt modelId="{7ED7DB83-770B-44F1-9A09-B159FCAFD097}" type="pres">
      <dgm:prSet presAssocID="{774325D3-E528-49D1-933A-1A46DCD93808}"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Diamond"/>
        </a:ext>
      </dgm:extLst>
    </dgm:pt>
    <dgm:pt modelId="{90B70D5D-D57E-41A8-B639-7D417785C4EC}" type="pres">
      <dgm:prSet presAssocID="{774325D3-E528-49D1-933A-1A46DCD93808}" presName="spaceRect" presStyleCnt="0"/>
      <dgm:spPr/>
    </dgm:pt>
    <dgm:pt modelId="{D652EFBD-8899-4859-89E7-7A8828ED400A}" type="pres">
      <dgm:prSet presAssocID="{774325D3-E528-49D1-933A-1A46DCD93808}" presName="textRect" presStyleLbl="revTx" presStyleIdx="2" presStyleCnt="6" custScaleX="102761" custScaleY="118168">
        <dgm:presLayoutVars>
          <dgm:chMax val="1"/>
          <dgm:chPref val="1"/>
        </dgm:presLayoutVars>
      </dgm:prSet>
      <dgm:spPr/>
    </dgm:pt>
    <dgm:pt modelId="{402BE5B1-DC03-444F-9624-A7D8B14CE625}" type="pres">
      <dgm:prSet presAssocID="{5603CB44-3403-4808-87C7-D03003D44826}" presName="sibTrans" presStyleLbl="sibTrans2D1" presStyleIdx="0" presStyleCnt="0"/>
      <dgm:spPr/>
    </dgm:pt>
    <dgm:pt modelId="{2C730F92-4923-4D4F-9CBE-288EBBC5EC92}" type="pres">
      <dgm:prSet presAssocID="{843FA9B6-2B88-4A53-9D16-9E5098F5724B}" presName="compNode" presStyleCnt="0"/>
      <dgm:spPr/>
    </dgm:pt>
    <dgm:pt modelId="{9692D596-27DE-4A7F-ACA0-AC4F160DF960}" type="pres">
      <dgm:prSet presAssocID="{843FA9B6-2B88-4A53-9D16-9E5098F5724B}" presName="iconBgRect" presStyleLbl="bgShp" presStyleIdx="3" presStyleCnt="6"/>
      <dgm:spPr>
        <a:solidFill>
          <a:schemeClr val="tx2"/>
        </a:solidFill>
      </dgm:spPr>
    </dgm:pt>
    <dgm:pt modelId="{586F702D-7B18-4E27-94D1-9CD655296F74}" type="pres">
      <dgm:prSet presAssocID="{843FA9B6-2B88-4A53-9D16-9E5098F5724B}" presName="iconRect" presStyleLbl="node1" presStyleIdx="3" presStyleCnt="6"/>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Video camera with solid fill"/>
        </a:ext>
      </dgm:extLst>
    </dgm:pt>
    <dgm:pt modelId="{B5C91142-101F-4F2C-B6CA-22D2F3EC0833}" type="pres">
      <dgm:prSet presAssocID="{843FA9B6-2B88-4A53-9D16-9E5098F5724B}" presName="spaceRect" presStyleCnt="0"/>
      <dgm:spPr/>
    </dgm:pt>
    <dgm:pt modelId="{DC19283D-27FB-4707-A0F2-7147C9313993}" type="pres">
      <dgm:prSet presAssocID="{843FA9B6-2B88-4A53-9D16-9E5098F5724B}" presName="textRect" presStyleLbl="revTx" presStyleIdx="3" presStyleCnt="6" custScaleX="108410">
        <dgm:presLayoutVars>
          <dgm:chMax val="1"/>
          <dgm:chPref val="1"/>
        </dgm:presLayoutVars>
      </dgm:prSet>
      <dgm:spPr/>
    </dgm:pt>
    <dgm:pt modelId="{CE89DF5E-782B-4E62-82FB-D7A73D634FDA}" type="pres">
      <dgm:prSet presAssocID="{505C78C8-DCE2-44A6-BCD8-94C84F9BE13D}" presName="sibTrans" presStyleLbl="sibTrans2D1" presStyleIdx="0" presStyleCnt="0"/>
      <dgm:spPr/>
    </dgm:pt>
    <dgm:pt modelId="{626331C8-5D8A-43DF-A1F9-FAE7BE0A72D4}" type="pres">
      <dgm:prSet presAssocID="{BDD874DE-B983-4B7A-AE88-4CCFDB2CA10D}" presName="compNode" presStyleCnt="0"/>
      <dgm:spPr/>
    </dgm:pt>
    <dgm:pt modelId="{070FA4E5-D256-45CE-AB93-7ED403179190}" type="pres">
      <dgm:prSet presAssocID="{BDD874DE-B983-4B7A-AE88-4CCFDB2CA10D}" presName="iconBgRect" presStyleLbl="bgShp" presStyleIdx="4" presStyleCnt="6"/>
      <dgm:spPr>
        <a:solidFill>
          <a:schemeClr val="tx2"/>
        </a:solidFill>
      </dgm:spPr>
    </dgm:pt>
    <dgm:pt modelId="{AA7A1483-ED42-4DD6-B825-7AE13DBA0D67}" type="pres">
      <dgm:prSet presAssocID="{BDD874DE-B983-4B7A-AE88-4CCFDB2CA10D}"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Envelope"/>
        </a:ext>
      </dgm:extLst>
    </dgm:pt>
    <dgm:pt modelId="{CA5C30EA-384E-40D0-ACB8-41C972EDD519}" type="pres">
      <dgm:prSet presAssocID="{BDD874DE-B983-4B7A-AE88-4CCFDB2CA10D}" presName="spaceRect" presStyleCnt="0"/>
      <dgm:spPr/>
    </dgm:pt>
    <dgm:pt modelId="{E2964A31-99E1-4D32-B0AD-5488945F683A}" type="pres">
      <dgm:prSet presAssocID="{BDD874DE-B983-4B7A-AE88-4CCFDB2CA10D}" presName="textRect" presStyleLbl="revTx" presStyleIdx="4" presStyleCnt="6" custScaleX="121431" custLinFactNeighborX="6343">
        <dgm:presLayoutVars>
          <dgm:chMax val="1"/>
          <dgm:chPref val="1"/>
        </dgm:presLayoutVars>
      </dgm:prSet>
      <dgm:spPr/>
    </dgm:pt>
    <dgm:pt modelId="{180AB561-11FC-428A-99AE-81804D61068A}" type="pres">
      <dgm:prSet presAssocID="{26D54E43-815C-4379-9955-BF554C6E9B14}" presName="sibTrans" presStyleLbl="sibTrans2D1" presStyleIdx="0" presStyleCnt="0"/>
      <dgm:spPr/>
    </dgm:pt>
    <dgm:pt modelId="{BAF2F604-F576-45FB-BAD0-9D8ADC7EE69B}" type="pres">
      <dgm:prSet presAssocID="{E11B4D3C-5D43-4557-84CD-5727D305AB1D}" presName="compNode" presStyleCnt="0"/>
      <dgm:spPr/>
    </dgm:pt>
    <dgm:pt modelId="{544A569D-5581-49F8-905D-7FEC56DD3E04}" type="pres">
      <dgm:prSet presAssocID="{E11B4D3C-5D43-4557-84CD-5727D305AB1D}" presName="iconBgRect" presStyleLbl="bgShp" presStyleIdx="5" presStyleCnt="6" custLinFactNeighborX="-17463" custLinFactNeighborY="4091"/>
      <dgm:spPr>
        <a:solidFill>
          <a:schemeClr val="tx2"/>
        </a:solidFill>
      </dgm:spPr>
    </dgm:pt>
    <dgm:pt modelId="{1FBDFCA4-AD2E-4BED-809E-FAA0EFC93E37}" type="pres">
      <dgm:prSet presAssocID="{E11B4D3C-5D43-4557-84CD-5727D305AB1D}" presName="iconRect" presStyleLbl="node1" presStyleIdx="5" presStyleCnt="6" custLinFactNeighborX="-30109" custLinFactNeighborY="11093"/>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dgm:spPr>
      <dgm:extLst>
        <a:ext uri="{E40237B7-FDA0-4F09-8148-C483321AD2D9}">
          <dgm14:cNvPr xmlns:dgm14="http://schemas.microsoft.com/office/drawing/2010/diagram" id="0" name="" descr="Board Room"/>
        </a:ext>
      </dgm:extLst>
    </dgm:pt>
    <dgm:pt modelId="{F41B0AEF-2762-4337-BEC6-48549EF3CB97}" type="pres">
      <dgm:prSet presAssocID="{E11B4D3C-5D43-4557-84CD-5727D305AB1D}" presName="spaceRect" presStyleCnt="0"/>
      <dgm:spPr/>
    </dgm:pt>
    <dgm:pt modelId="{E56094DB-3538-4513-86A2-EE7537DA4DE7}" type="pres">
      <dgm:prSet presAssocID="{E11B4D3C-5D43-4557-84CD-5727D305AB1D}" presName="textRect" presStyleLbl="revTx" presStyleIdx="5" presStyleCnt="6" custScaleX="104390" custLinFactNeighborX="-11089" custLinFactNeighborY="-2129">
        <dgm:presLayoutVars>
          <dgm:chMax val="1"/>
          <dgm:chPref val="1"/>
        </dgm:presLayoutVars>
      </dgm:prSet>
      <dgm:spPr/>
    </dgm:pt>
  </dgm:ptLst>
  <dgm:cxnLst>
    <dgm:cxn modelId="{2909FC07-7652-4525-BF51-A4B98297D1E7}" type="presOf" srcId="{774325D3-E528-49D1-933A-1A46DCD93808}" destId="{D652EFBD-8899-4859-89E7-7A8828ED400A}" srcOrd="0" destOrd="0" presId="urn:microsoft.com/office/officeart/2018/2/layout/IconCircleList"/>
    <dgm:cxn modelId="{11C4BA1F-A9A8-4E14-8E35-578440E113EB}" type="presOf" srcId="{7AE3C809-25F7-4FB5-AD95-2E02FA1BF85A}" destId="{A8FF3005-2B1A-4376-97BF-81A13F47FBC8}" srcOrd="0" destOrd="0" presId="urn:microsoft.com/office/officeart/2018/2/layout/IconCircleList"/>
    <dgm:cxn modelId="{4A951F40-ED9A-423A-848D-1836E7CD27A0}" srcId="{B4B8C6C4-3173-4B95-95FE-CE4216486633}" destId="{BDD874DE-B983-4B7A-AE88-4CCFDB2CA10D}" srcOrd="4" destOrd="0" parTransId="{C5F28206-AB60-4752-94E8-A31C209994DB}" sibTransId="{26D54E43-815C-4379-9955-BF554C6E9B14}"/>
    <dgm:cxn modelId="{B70DA160-D04E-4ED5-B082-0CA10A556029}" type="presOf" srcId="{505C78C8-DCE2-44A6-BCD8-94C84F9BE13D}" destId="{CE89DF5E-782B-4E62-82FB-D7A73D634FDA}" srcOrd="0" destOrd="0" presId="urn:microsoft.com/office/officeart/2018/2/layout/IconCircleList"/>
    <dgm:cxn modelId="{2144CB44-C23E-493B-9AF1-D9BE5193C533}" type="presOf" srcId="{D7B05A82-7375-439C-90D8-31857706F73F}" destId="{65DF8BBD-E758-4742-9006-F1EE1AD0614B}" srcOrd="0" destOrd="0" presId="urn:microsoft.com/office/officeart/2018/2/layout/IconCircleList"/>
    <dgm:cxn modelId="{66A32F49-D6EF-45A2-8C1F-7AF9B0AC32CB}" type="presOf" srcId="{5603CB44-3403-4808-87C7-D03003D44826}" destId="{402BE5B1-DC03-444F-9624-A7D8B14CE625}" srcOrd="0" destOrd="0" presId="urn:microsoft.com/office/officeart/2018/2/layout/IconCircleList"/>
    <dgm:cxn modelId="{B0504D4B-D12E-4435-94DF-C33A961335B9}" srcId="{B4B8C6C4-3173-4B95-95FE-CE4216486633}" destId="{774325D3-E528-49D1-933A-1A46DCD93808}" srcOrd="2" destOrd="0" parTransId="{1DD622FD-180D-4848-8B10-FDD8B5A08868}" sibTransId="{5603CB44-3403-4808-87C7-D03003D44826}"/>
    <dgm:cxn modelId="{96053471-6929-4941-ACB9-1E97671CEAB4}" type="presOf" srcId="{E11B4D3C-5D43-4557-84CD-5727D305AB1D}" destId="{E56094DB-3538-4513-86A2-EE7537DA4DE7}" srcOrd="0" destOrd="0" presId="urn:microsoft.com/office/officeart/2018/2/layout/IconCircleList"/>
    <dgm:cxn modelId="{AC547D5A-7E8A-4590-8487-122DB73D1C74}" srcId="{B4B8C6C4-3173-4B95-95FE-CE4216486633}" destId="{D7B05A82-7375-439C-90D8-31857706F73F}" srcOrd="1" destOrd="0" parTransId="{2356923E-8D9F-4D5D-8298-C984BC98D0D9}" sibTransId="{7AE3C809-25F7-4FB5-AD95-2E02FA1BF85A}"/>
    <dgm:cxn modelId="{E8239A80-2616-4219-AD4C-CEB9D8C8D11A}" type="presOf" srcId="{26D54E43-815C-4379-9955-BF554C6E9B14}" destId="{180AB561-11FC-428A-99AE-81804D61068A}" srcOrd="0" destOrd="0" presId="urn:microsoft.com/office/officeart/2018/2/layout/IconCircleList"/>
    <dgm:cxn modelId="{567A1696-25B4-4A50-B842-D0D1EC22C5A5}" type="presOf" srcId="{BDD874DE-B983-4B7A-AE88-4CCFDB2CA10D}" destId="{E2964A31-99E1-4D32-B0AD-5488945F683A}" srcOrd="0" destOrd="0" presId="urn:microsoft.com/office/officeart/2018/2/layout/IconCircleList"/>
    <dgm:cxn modelId="{162AFE96-D937-4C63-853E-B04D0FB2F353}" srcId="{B4B8C6C4-3173-4B95-95FE-CE4216486633}" destId="{843FA9B6-2B88-4A53-9D16-9E5098F5724B}" srcOrd="3" destOrd="0" parTransId="{76FE8512-5D43-4D38-BC41-1FB83E75E7E9}" sibTransId="{505C78C8-DCE2-44A6-BCD8-94C84F9BE13D}"/>
    <dgm:cxn modelId="{CA8425A3-371E-44D0-B295-8E6666F3FC58}" type="presOf" srcId="{B4B8C6C4-3173-4B95-95FE-CE4216486633}" destId="{C22E8888-CFEA-45F6-9167-A5E7CB1DE880}" srcOrd="0" destOrd="0" presId="urn:microsoft.com/office/officeart/2018/2/layout/IconCircleList"/>
    <dgm:cxn modelId="{155A5CE1-ADA0-4C04-AF88-75BDF64F9439}" type="presOf" srcId="{E0E2F7F5-1AF3-48BD-A89B-C196A81B44C8}" destId="{13556B24-ADC9-4D20-8A30-605A0A69B9F7}" srcOrd="0" destOrd="0" presId="urn:microsoft.com/office/officeart/2018/2/layout/IconCircleList"/>
    <dgm:cxn modelId="{81187DE5-4449-43AF-B765-9DF76F16F89B}" srcId="{B4B8C6C4-3173-4B95-95FE-CE4216486633}" destId="{D174401F-4707-4002-813A-29C1053DCDDF}" srcOrd="0" destOrd="0" parTransId="{9C8FD112-6D9C-43BF-A5D1-2732D5FD9751}" sibTransId="{E0E2F7F5-1AF3-48BD-A89B-C196A81B44C8}"/>
    <dgm:cxn modelId="{0A2593EE-0D02-4A4C-9C33-1B8D2E1C714A}" type="presOf" srcId="{D174401F-4707-4002-813A-29C1053DCDDF}" destId="{AF084F9D-813B-474E-BC6E-12AE4C4A6B7B}" srcOrd="0" destOrd="0" presId="urn:microsoft.com/office/officeart/2018/2/layout/IconCircleList"/>
    <dgm:cxn modelId="{F8F558F8-5749-4453-A8F2-9E9978403B24}" type="presOf" srcId="{843FA9B6-2B88-4A53-9D16-9E5098F5724B}" destId="{DC19283D-27FB-4707-A0F2-7147C9313993}" srcOrd="0" destOrd="0" presId="urn:microsoft.com/office/officeart/2018/2/layout/IconCircleList"/>
    <dgm:cxn modelId="{B902D1F9-D2AF-4004-8E95-980736587C44}" srcId="{B4B8C6C4-3173-4B95-95FE-CE4216486633}" destId="{E11B4D3C-5D43-4557-84CD-5727D305AB1D}" srcOrd="5" destOrd="0" parTransId="{BE80E10A-2EBA-4247-AF74-546A18218FF3}" sibTransId="{3D49CBDB-BF79-4AA4-A506-9F1648756F39}"/>
    <dgm:cxn modelId="{52F23309-1A58-47D1-A0AB-DE1139316488}" type="presParOf" srcId="{C22E8888-CFEA-45F6-9167-A5E7CB1DE880}" destId="{D31A1F1F-92E7-4989-9EED-2F4BAE313D62}" srcOrd="0" destOrd="0" presId="urn:microsoft.com/office/officeart/2018/2/layout/IconCircleList"/>
    <dgm:cxn modelId="{98469A52-02CC-4A26-BFE7-E1F67B06101B}" type="presParOf" srcId="{D31A1F1F-92E7-4989-9EED-2F4BAE313D62}" destId="{45ECB2A8-46B7-4D9A-A133-00DD956B5E7E}" srcOrd="0" destOrd="0" presId="urn:microsoft.com/office/officeart/2018/2/layout/IconCircleList"/>
    <dgm:cxn modelId="{27053FDE-72E9-40E8-B7A3-C437787AE013}" type="presParOf" srcId="{45ECB2A8-46B7-4D9A-A133-00DD956B5E7E}" destId="{4E79122D-9307-41E3-9858-BB91B0B1B88B}" srcOrd="0" destOrd="0" presId="urn:microsoft.com/office/officeart/2018/2/layout/IconCircleList"/>
    <dgm:cxn modelId="{7D8BD59E-5B62-4C3A-B50B-2CA93C6135C3}" type="presParOf" srcId="{45ECB2A8-46B7-4D9A-A133-00DD956B5E7E}" destId="{6BD6A5D2-7FB4-48B9-89C4-AB458161A785}" srcOrd="1" destOrd="0" presId="urn:microsoft.com/office/officeart/2018/2/layout/IconCircleList"/>
    <dgm:cxn modelId="{A7BE3BE1-45D5-4744-B8E4-3CB0551A6198}" type="presParOf" srcId="{45ECB2A8-46B7-4D9A-A133-00DD956B5E7E}" destId="{2A252DA0-AAE2-4307-867B-1AFF46672A60}" srcOrd="2" destOrd="0" presId="urn:microsoft.com/office/officeart/2018/2/layout/IconCircleList"/>
    <dgm:cxn modelId="{CC4938A1-9B2E-40C7-A8F0-2C15874AC686}" type="presParOf" srcId="{45ECB2A8-46B7-4D9A-A133-00DD956B5E7E}" destId="{AF084F9D-813B-474E-BC6E-12AE4C4A6B7B}" srcOrd="3" destOrd="0" presId="urn:microsoft.com/office/officeart/2018/2/layout/IconCircleList"/>
    <dgm:cxn modelId="{6AFB5CF7-1C1C-4FAB-877B-D458405C6A33}" type="presParOf" srcId="{D31A1F1F-92E7-4989-9EED-2F4BAE313D62}" destId="{13556B24-ADC9-4D20-8A30-605A0A69B9F7}" srcOrd="1" destOrd="0" presId="urn:microsoft.com/office/officeart/2018/2/layout/IconCircleList"/>
    <dgm:cxn modelId="{7BE304C9-2EE0-4CA2-B048-49924161F8BA}" type="presParOf" srcId="{D31A1F1F-92E7-4989-9EED-2F4BAE313D62}" destId="{DF54741D-1FE6-411B-B7D9-A7CFD8A47D83}" srcOrd="2" destOrd="0" presId="urn:microsoft.com/office/officeart/2018/2/layout/IconCircleList"/>
    <dgm:cxn modelId="{C11B492F-4884-43D6-BEE4-3A80A9F62E3A}" type="presParOf" srcId="{DF54741D-1FE6-411B-B7D9-A7CFD8A47D83}" destId="{3FC342EA-8DDA-478A-8255-9A072881C62A}" srcOrd="0" destOrd="0" presId="urn:microsoft.com/office/officeart/2018/2/layout/IconCircleList"/>
    <dgm:cxn modelId="{282507B7-367D-4761-A032-F42FFEE4B3D7}" type="presParOf" srcId="{DF54741D-1FE6-411B-B7D9-A7CFD8A47D83}" destId="{C6121B1D-D944-4867-A628-357BF46F5B0B}" srcOrd="1" destOrd="0" presId="urn:microsoft.com/office/officeart/2018/2/layout/IconCircleList"/>
    <dgm:cxn modelId="{8E3CB259-587E-45DC-8EC4-701152452C55}" type="presParOf" srcId="{DF54741D-1FE6-411B-B7D9-A7CFD8A47D83}" destId="{7C5A4D11-4BC2-41D8-ACB0-9E6B30F6E268}" srcOrd="2" destOrd="0" presId="urn:microsoft.com/office/officeart/2018/2/layout/IconCircleList"/>
    <dgm:cxn modelId="{47CA7D57-6442-4B81-9915-04590CFEF71B}" type="presParOf" srcId="{DF54741D-1FE6-411B-B7D9-A7CFD8A47D83}" destId="{65DF8BBD-E758-4742-9006-F1EE1AD0614B}" srcOrd="3" destOrd="0" presId="urn:microsoft.com/office/officeart/2018/2/layout/IconCircleList"/>
    <dgm:cxn modelId="{6797FDAF-9951-4798-947C-0F633500ED55}" type="presParOf" srcId="{D31A1F1F-92E7-4989-9EED-2F4BAE313D62}" destId="{A8FF3005-2B1A-4376-97BF-81A13F47FBC8}" srcOrd="3" destOrd="0" presId="urn:microsoft.com/office/officeart/2018/2/layout/IconCircleList"/>
    <dgm:cxn modelId="{B2681DB3-1C7B-48DF-8BC4-3975D6F11E25}" type="presParOf" srcId="{D31A1F1F-92E7-4989-9EED-2F4BAE313D62}" destId="{807EB598-F0F0-4626-8B58-5C67A99E0631}" srcOrd="4" destOrd="0" presId="urn:microsoft.com/office/officeart/2018/2/layout/IconCircleList"/>
    <dgm:cxn modelId="{20CC7CC4-F03B-4EFE-8D28-1C7756088C06}" type="presParOf" srcId="{807EB598-F0F0-4626-8B58-5C67A99E0631}" destId="{023129D5-2F51-496A-8B80-7EBD2E1ABCF0}" srcOrd="0" destOrd="0" presId="urn:microsoft.com/office/officeart/2018/2/layout/IconCircleList"/>
    <dgm:cxn modelId="{A9C6FB8F-57A6-4692-B065-91E51DF1ABAF}" type="presParOf" srcId="{807EB598-F0F0-4626-8B58-5C67A99E0631}" destId="{7ED7DB83-770B-44F1-9A09-B159FCAFD097}" srcOrd="1" destOrd="0" presId="urn:microsoft.com/office/officeart/2018/2/layout/IconCircleList"/>
    <dgm:cxn modelId="{4D2C37AB-3124-4453-8871-568EE2717AE6}" type="presParOf" srcId="{807EB598-F0F0-4626-8B58-5C67A99E0631}" destId="{90B70D5D-D57E-41A8-B639-7D417785C4EC}" srcOrd="2" destOrd="0" presId="urn:microsoft.com/office/officeart/2018/2/layout/IconCircleList"/>
    <dgm:cxn modelId="{D4C90623-8B7C-48A1-81DE-567CF55A63CD}" type="presParOf" srcId="{807EB598-F0F0-4626-8B58-5C67A99E0631}" destId="{D652EFBD-8899-4859-89E7-7A8828ED400A}" srcOrd="3" destOrd="0" presId="urn:microsoft.com/office/officeart/2018/2/layout/IconCircleList"/>
    <dgm:cxn modelId="{431C0913-932A-4C29-B353-AE7467AB2428}" type="presParOf" srcId="{D31A1F1F-92E7-4989-9EED-2F4BAE313D62}" destId="{402BE5B1-DC03-444F-9624-A7D8B14CE625}" srcOrd="5" destOrd="0" presId="urn:microsoft.com/office/officeart/2018/2/layout/IconCircleList"/>
    <dgm:cxn modelId="{78992E12-CC28-4D45-B991-6F2655B2F6C3}" type="presParOf" srcId="{D31A1F1F-92E7-4989-9EED-2F4BAE313D62}" destId="{2C730F92-4923-4D4F-9CBE-288EBBC5EC92}" srcOrd="6" destOrd="0" presId="urn:microsoft.com/office/officeart/2018/2/layout/IconCircleList"/>
    <dgm:cxn modelId="{EBF6A9B6-4CD8-4F42-964D-46508454EA8A}" type="presParOf" srcId="{2C730F92-4923-4D4F-9CBE-288EBBC5EC92}" destId="{9692D596-27DE-4A7F-ACA0-AC4F160DF960}" srcOrd="0" destOrd="0" presId="urn:microsoft.com/office/officeart/2018/2/layout/IconCircleList"/>
    <dgm:cxn modelId="{38D56271-466A-4105-88DB-BDD5C99267F2}" type="presParOf" srcId="{2C730F92-4923-4D4F-9CBE-288EBBC5EC92}" destId="{586F702D-7B18-4E27-94D1-9CD655296F74}" srcOrd="1" destOrd="0" presId="urn:microsoft.com/office/officeart/2018/2/layout/IconCircleList"/>
    <dgm:cxn modelId="{84D629D1-7678-4C11-A513-34570B685F43}" type="presParOf" srcId="{2C730F92-4923-4D4F-9CBE-288EBBC5EC92}" destId="{B5C91142-101F-4F2C-B6CA-22D2F3EC0833}" srcOrd="2" destOrd="0" presId="urn:microsoft.com/office/officeart/2018/2/layout/IconCircleList"/>
    <dgm:cxn modelId="{E540BEE5-6D98-48CD-A233-2F8BF89AF71B}" type="presParOf" srcId="{2C730F92-4923-4D4F-9CBE-288EBBC5EC92}" destId="{DC19283D-27FB-4707-A0F2-7147C9313993}" srcOrd="3" destOrd="0" presId="urn:microsoft.com/office/officeart/2018/2/layout/IconCircleList"/>
    <dgm:cxn modelId="{BC9097EE-B407-4087-B899-67E2EFBD538A}" type="presParOf" srcId="{D31A1F1F-92E7-4989-9EED-2F4BAE313D62}" destId="{CE89DF5E-782B-4E62-82FB-D7A73D634FDA}" srcOrd="7" destOrd="0" presId="urn:microsoft.com/office/officeart/2018/2/layout/IconCircleList"/>
    <dgm:cxn modelId="{BA68F7C9-F7F2-4203-A6E5-4CF4133A4443}" type="presParOf" srcId="{D31A1F1F-92E7-4989-9EED-2F4BAE313D62}" destId="{626331C8-5D8A-43DF-A1F9-FAE7BE0A72D4}" srcOrd="8" destOrd="0" presId="urn:microsoft.com/office/officeart/2018/2/layout/IconCircleList"/>
    <dgm:cxn modelId="{0D968073-4794-41E8-8A0B-817D002EFF5C}" type="presParOf" srcId="{626331C8-5D8A-43DF-A1F9-FAE7BE0A72D4}" destId="{070FA4E5-D256-45CE-AB93-7ED403179190}" srcOrd="0" destOrd="0" presId="urn:microsoft.com/office/officeart/2018/2/layout/IconCircleList"/>
    <dgm:cxn modelId="{1B7BE481-0660-4F2C-AD13-8862D86AF581}" type="presParOf" srcId="{626331C8-5D8A-43DF-A1F9-FAE7BE0A72D4}" destId="{AA7A1483-ED42-4DD6-B825-7AE13DBA0D67}" srcOrd="1" destOrd="0" presId="urn:microsoft.com/office/officeart/2018/2/layout/IconCircleList"/>
    <dgm:cxn modelId="{0F1ED836-5DAC-4F85-8153-94A294792E36}" type="presParOf" srcId="{626331C8-5D8A-43DF-A1F9-FAE7BE0A72D4}" destId="{CA5C30EA-384E-40D0-ACB8-41C972EDD519}" srcOrd="2" destOrd="0" presId="urn:microsoft.com/office/officeart/2018/2/layout/IconCircleList"/>
    <dgm:cxn modelId="{98DDE091-8CB4-43D8-84FA-4783FE2C373F}" type="presParOf" srcId="{626331C8-5D8A-43DF-A1F9-FAE7BE0A72D4}" destId="{E2964A31-99E1-4D32-B0AD-5488945F683A}" srcOrd="3" destOrd="0" presId="urn:microsoft.com/office/officeart/2018/2/layout/IconCircleList"/>
    <dgm:cxn modelId="{C8003A82-FEBC-4719-A451-A9314B4F231F}" type="presParOf" srcId="{D31A1F1F-92E7-4989-9EED-2F4BAE313D62}" destId="{180AB561-11FC-428A-99AE-81804D61068A}" srcOrd="9" destOrd="0" presId="urn:microsoft.com/office/officeart/2018/2/layout/IconCircleList"/>
    <dgm:cxn modelId="{BF854084-71E3-433C-A6CC-20D9DB875FA7}" type="presParOf" srcId="{D31A1F1F-92E7-4989-9EED-2F4BAE313D62}" destId="{BAF2F604-F576-45FB-BAD0-9D8ADC7EE69B}" srcOrd="10" destOrd="0" presId="urn:microsoft.com/office/officeart/2018/2/layout/IconCircleList"/>
    <dgm:cxn modelId="{E6DF9561-1FAC-4D61-AC88-C290452341CD}" type="presParOf" srcId="{BAF2F604-F576-45FB-BAD0-9D8ADC7EE69B}" destId="{544A569D-5581-49F8-905D-7FEC56DD3E04}" srcOrd="0" destOrd="0" presId="urn:microsoft.com/office/officeart/2018/2/layout/IconCircleList"/>
    <dgm:cxn modelId="{494422B2-B6DE-4103-AEF4-98105D5401A0}" type="presParOf" srcId="{BAF2F604-F576-45FB-BAD0-9D8ADC7EE69B}" destId="{1FBDFCA4-AD2E-4BED-809E-FAA0EFC93E37}" srcOrd="1" destOrd="0" presId="urn:microsoft.com/office/officeart/2018/2/layout/IconCircleList"/>
    <dgm:cxn modelId="{C49ABA4C-F63B-4DB4-84FD-AB5EDA8D2C90}" type="presParOf" srcId="{BAF2F604-F576-45FB-BAD0-9D8ADC7EE69B}" destId="{F41B0AEF-2762-4337-BEC6-48549EF3CB97}" srcOrd="2" destOrd="0" presId="urn:microsoft.com/office/officeart/2018/2/layout/IconCircleList"/>
    <dgm:cxn modelId="{935BF9B3-3BFF-4320-AD95-2656E603ED9D}" type="presParOf" srcId="{BAF2F604-F576-45FB-BAD0-9D8ADC7EE69B}" destId="{E56094DB-3538-4513-86A2-EE7537DA4DE7}" srcOrd="3" destOrd="0" presId="urn:microsoft.com/office/officeart/2018/2/layout/IconCircle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BF8E825-1F9F-4ECD-B645-B981514817C3}"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GB"/>
        </a:p>
      </dgm:t>
    </dgm:pt>
    <dgm:pt modelId="{699CD6CA-C567-4891-A040-EBDEEA32FE12}">
      <dgm:prSet/>
      <dgm:spPr>
        <a:solidFill>
          <a:srgbClr val="584B77"/>
        </a:solidFill>
      </dgm:spPr>
      <dgm:t>
        <a:bodyPr/>
        <a:lstStyle/>
        <a:p>
          <a:r>
            <a:rPr lang="en-US" dirty="0"/>
            <a:t>IPO of the Year</a:t>
          </a:r>
          <a:endParaRPr lang="en-GB" dirty="0"/>
        </a:p>
      </dgm:t>
    </dgm:pt>
    <dgm:pt modelId="{7D2A0BC4-06B1-47C3-B971-C6D90BAF39D9}" type="parTrans" cxnId="{7A0D88F9-B2FD-4DEC-B043-BB3A36D89696}">
      <dgm:prSet/>
      <dgm:spPr/>
      <dgm:t>
        <a:bodyPr/>
        <a:lstStyle/>
        <a:p>
          <a:endParaRPr lang="en-GB"/>
        </a:p>
      </dgm:t>
    </dgm:pt>
    <dgm:pt modelId="{9B66811A-593F-4195-98F6-AE71C02C4953}" type="sibTrans" cxnId="{7A0D88F9-B2FD-4DEC-B043-BB3A36D89696}">
      <dgm:prSet/>
      <dgm:spPr/>
      <dgm:t>
        <a:bodyPr/>
        <a:lstStyle/>
        <a:p>
          <a:endParaRPr lang="en-GB"/>
        </a:p>
      </dgm:t>
    </dgm:pt>
    <dgm:pt modelId="{0F4631D0-BC0A-4E37-A16D-F46569C981C4}">
      <dgm:prSet/>
      <dgm:spPr>
        <a:solidFill>
          <a:srgbClr val="584B77"/>
        </a:solidFill>
      </dgm:spPr>
      <dgm:t>
        <a:bodyPr/>
        <a:lstStyle/>
        <a:p>
          <a:r>
            <a:rPr lang="en-US" dirty="0"/>
            <a:t>Transaction of the Year</a:t>
          </a:r>
          <a:endParaRPr lang="en-GB" dirty="0"/>
        </a:p>
      </dgm:t>
    </dgm:pt>
    <dgm:pt modelId="{5490E129-89BA-4EF4-8CBD-FE4ED8853690}" type="parTrans" cxnId="{B430E491-26A0-409E-A445-F34EA10CCDEA}">
      <dgm:prSet/>
      <dgm:spPr/>
      <dgm:t>
        <a:bodyPr/>
        <a:lstStyle/>
        <a:p>
          <a:endParaRPr lang="en-GB"/>
        </a:p>
      </dgm:t>
    </dgm:pt>
    <dgm:pt modelId="{5BD077CC-5F08-4EC7-8A18-839ACBA6EE38}" type="sibTrans" cxnId="{B430E491-26A0-409E-A445-F34EA10CCDEA}">
      <dgm:prSet/>
      <dgm:spPr/>
      <dgm:t>
        <a:bodyPr/>
        <a:lstStyle/>
        <a:p>
          <a:endParaRPr lang="en-GB"/>
        </a:p>
      </dgm:t>
    </dgm:pt>
    <dgm:pt modelId="{83212B8F-95C3-417F-A897-197209CB8626}">
      <dgm:prSet/>
      <dgm:spPr>
        <a:solidFill>
          <a:srgbClr val="584B77"/>
        </a:solidFill>
      </dgm:spPr>
      <dgm:t>
        <a:bodyPr/>
        <a:lstStyle/>
        <a:p>
          <a:r>
            <a:rPr lang="en-US" dirty="0"/>
            <a:t>Company of the Year</a:t>
          </a:r>
          <a:endParaRPr lang="en-GB" dirty="0"/>
        </a:p>
      </dgm:t>
    </dgm:pt>
    <dgm:pt modelId="{D02A6A2F-91AB-4810-91A3-754E5FB23FD7}" type="parTrans" cxnId="{167A6658-54AF-4760-9323-DE7789E11094}">
      <dgm:prSet/>
      <dgm:spPr/>
      <dgm:t>
        <a:bodyPr/>
        <a:lstStyle/>
        <a:p>
          <a:endParaRPr lang="en-GB"/>
        </a:p>
      </dgm:t>
    </dgm:pt>
    <dgm:pt modelId="{BDD79762-10A5-43CB-B96E-5A05835301C1}" type="sibTrans" cxnId="{167A6658-54AF-4760-9323-DE7789E11094}">
      <dgm:prSet/>
      <dgm:spPr/>
      <dgm:t>
        <a:bodyPr/>
        <a:lstStyle/>
        <a:p>
          <a:endParaRPr lang="en-GB"/>
        </a:p>
      </dgm:t>
    </dgm:pt>
    <dgm:pt modelId="{22EF9394-CC5B-48A5-968A-4EBACABBECA0}">
      <dgm:prSet/>
      <dgm:spPr>
        <a:solidFill>
          <a:srgbClr val="584B77"/>
        </a:solidFill>
      </dgm:spPr>
      <dgm:t>
        <a:bodyPr/>
        <a:lstStyle/>
        <a:p>
          <a:r>
            <a:rPr lang="en-US" dirty="0"/>
            <a:t>Executive Director of the Year</a:t>
          </a:r>
          <a:endParaRPr lang="en-GB" dirty="0"/>
        </a:p>
      </dgm:t>
    </dgm:pt>
    <dgm:pt modelId="{1B5AFDDE-D62F-416E-B1F1-58FEEF5F567E}" type="parTrans" cxnId="{826DD05E-0995-4EBB-857A-A374BB4D195E}">
      <dgm:prSet/>
      <dgm:spPr/>
      <dgm:t>
        <a:bodyPr/>
        <a:lstStyle/>
        <a:p>
          <a:endParaRPr lang="en-GB"/>
        </a:p>
      </dgm:t>
    </dgm:pt>
    <dgm:pt modelId="{A601CF95-00E3-406D-AB62-3C66DAFFFFAB}" type="sibTrans" cxnId="{826DD05E-0995-4EBB-857A-A374BB4D195E}">
      <dgm:prSet/>
      <dgm:spPr/>
      <dgm:t>
        <a:bodyPr/>
        <a:lstStyle/>
        <a:p>
          <a:endParaRPr lang="en-GB"/>
        </a:p>
      </dgm:t>
    </dgm:pt>
    <dgm:pt modelId="{FE895C41-ECFD-4B2F-A1E7-A6E1C2CE60EF}">
      <dgm:prSet/>
      <dgm:spPr>
        <a:solidFill>
          <a:srgbClr val="584B77"/>
        </a:solidFill>
      </dgm:spPr>
      <dgm:t>
        <a:bodyPr/>
        <a:lstStyle/>
        <a:p>
          <a:r>
            <a:rPr lang="en-US" dirty="0"/>
            <a:t>Impact Company of the Year</a:t>
          </a:r>
          <a:endParaRPr lang="en-GB" dirty="0"/>
        </a:p>
      </dgm:t>
    </dgm:pt>
    <dgm:pt modelId="{77928A05-83C2-4204-8A52-6DD515BC679C}" type="parTrans" cxnId="{AA146211-EFFB-4C53-A594-354BB157E102}">
      <dgm:prSet/>
      <dgm:spPr/>
      <dgm:t>
        <a:bodyPr/>
        <a:lstStyle/>
        <a:p>
          <a:endParaRPr lang="en-GB"/>
        </a:p>
      </dgm:t>
    </dgm:pt>
    <dgm:pt modelId="{46830F0C-4292-4F6B-A379-71DAB4339092}" type="sibTrans" cxnId="{AA146211-EFFB-4C53-A594-354BB157E102}">
      <dgm:prSet/>
      <dgm:spPr/>
      <dgm:t>
        <a:bodyPr/>
        <a:lstStyle/>
        <a:p>
          <a:endParaRPr lang="en-GB"/>
        </a:p>
      </dgm:t>
    </dgm:pt>
    <dgm:pt modelId="{98D3EEBA-10ED-43AE-BED9-1D7DD113A015}">
      <dgm:prSet/>
      <dgm:spPr>
        <a:solidFill>
          <a:srgbClr val="584B77"/>
        </a:solidFill>
      </dgm:spPr>
      <dgm:t>
        <a:bodyPr/>
        <a:lstStyle/>
        <a:p>
          <a:r>
            <a:rPr lang="en-GB" dirty="0"/>
            <a:t>Broker of the Year</a:t>
          </a:r>
        </a:p>
      </dgm:t>
    </dgm:pt>
    <dgm:pt modelId="{C6B37F52-0764-4FB4-BA74-F2BF10AC327B}" type="parTrans" cxnId="{3A92C191-AB36-4E68-946C-B6B47925008C}">
      <dgm:prSet/>
      <dgm:spPr/>
      <dgm:t>
        <a:bodyPr/>
        <a:lstStyle/>
        <a:p>
          <a:endParaRPr lang="en-GB"/>
        </a:p>
      </dgm:t>
    </dgm:pt>
    <dgm:pt modelId="{12643213-8139-48E4-A129-CC59637D4925}" type="sibTrans" cxnId="{3A92C191-AB36-4E68-946C-B6B47925008C}">
      <dgm:prSet/>
      <dgm:spPr/>
      <dgm:t>
        <a:bodyPr/>
        <a:lstStyle/>
        <a:p>
          <a:endParaRPr lang="en-GB"/>
        </a:p>
      </dgm:t>
    </dgm:pt>
    <dgm:pt modelId="{FFCB47B8-1AF7-47EC-ADA2-A4D73447B5BF}">
      <dgm:prSet/>
      <dgm:spPr>
        <a:solidFill>
          <a:srgbClr val="584B77"/>
        </a:solidFill>
      </dgm:spPr>
      <dgm:t>
        <a:bodyPr/>
        <a:lstStyle/>
        <a:p>
          <a:r>
            <a:rPr lang="en-GB" dirty="0"/>
            <a:t>IR Success of the Year</a:t>
          </a:r>
        </a:p>
      </dgm:t>
    </dgm:pt>
    <dgm:pt modelId="{27F0D690-D039-40DE-AD70-1FCB06361D30}" type="parTrans" cxnId="{D08B0418-01A8-4A6C-B9D6-6A107B8BC8B1}">
      <dgm:prSet/>
      <dgm:spPr/>
      <dgm:t>
        <a:bodyPr/>
        <a:lstStyle/>
        <a:p>
          <a:endParaRPr lang="en-GB"/>
        </a:p>
      </dgm:t>
    </dgm:pt>
    <dgm:pt modelId="{FD6C6C9C-C592-4216-A9B3-FD17033AB8E7}" type="sibTrans" cxnId="{D08B0418-01A8-4A6C-B9D6-6A107B8BC8B1}">
      <dgm:prSet/>
      <dgm:spPr/>
      <dgm:t>
        <a:bodyPr/>
        <a:lstStyle/>
        <a:p>
          <a:endParaRPr lang="en-GB"/>
        </a:p>
      </dgm:t>
    </dgm:pt>
    <dgm:pt modelId="{18D9E54B-7847-4413-BC5D-E1937E9A31DA}" type="pres">
      <dgm:prSet presAssocID="{EBF8E825-1F9F-4ECD-B645-B981514817C3}" presName="linearFlow" presStyleCnt="0">
        <dgm:presLayoutVars>
          <dgm:dir/>
          <dgm:resizeHandles val="exact"/>
        </dgm:presLayoutVars>
      </dgm:prSet>
      <dgm:spPr/>
    </dgm:pt>
    <dgm:pt modelId="{1B34244C-C1DF-4229-B41C-31A000D593A8}" type="pres">
      <dgm:prSet presAssocID="{699CD6CA-C567-4891-A040-EBDEEA32FE12}" presName="composite" presStyleCnt="0"/>
      <dgm:spPr/>
    </dgm:pt>
    <dgm:pt modelId="{49873127-BA76-4EFF-8340-FA950871FED2}" type="pres">
      <dgm:prSet presAssocID="{699CD6CA-C567-4891-A040-EBDEEA32FE12}" presName="imgShp" presStyleLbl="fgImgPlace1" presStyleIdx="0" presStyleCnt="7"/>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solidFill>
            <a:schemeClr val="bg1"/>
          </a:solidFill>
        </a:ln>
      </dgm:spPr>
      <dgm:extLst>
        <a:ext uri="{E40237B7-FDA0-4F09-8148-C483321AD2D9}">
          <dgm14:cNvPr xmlns:dgm14="http://schemas.microsoft.com/office/drawing/2010/diagram" id="0" name="" descr="Trophy with solid fill"/>
        </a:ext>
      </dgm:extLst>
    </dgm:pt>
    <dgm:pt modelId="{0AF5F3F4-4C61-4997-9587-7A4DE355B15D}" type="pres">
      <dgm:prSet presAssocID="{699CD6CA-C567-4891-A040-EBDEEA32FE12}" presName="txShp" presStyleLbl="node1" presStyleIdx="0" presStyleCnt="7">
        <dgm:presLayoutVars>
          <dgm:bulletEnabled val="1"/>
        </dgm:presLayoutVars>
      </dgm:prSet>
      <dgm:spPr/>
    </dgm:pt>
    <dgm:pt modelId="{66353BBF-23F3-4B09-81FA-30B86ADE15E9}" type="pres">
      <dgm:prSet presAssocID="{9B66811A-593F-4195-98F6-AE71C02C4953}" presName="spacing" presStyleCnt="0"/>
      <dgm:spPr/>
    </dgm:pt>
    <dgm:pt modelId="{D4572CE5-3904-4775-B898-649832B2F9F2}" type="pres">
      <dgm:prSet presAssocID="{0F4631D0-BC0A-4E37-A16D-F46569C981C4}" presName="composite" presStyleCnt="0"/>
      <dgm:spPr/>
    </dgm:pt>
    <dgm:pt modelId="{556C222E-A2B3-404F-BF24-C8E2B50DEE15}" type="pres">
      <dgm:prSet presAssocID="{0F4631D0-BC0A-4E37-A16D-F46569C981C4}" presName="imgShp" presStyleLbl="fgImgPlace1" presStyleIdx="1" presStyleCnt="7"/>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Trophy with solid fill"/>
        </a:ext>
      </dgm:extLst>
    </dgm:pt>
    <dgm:pt modelId="{A1B9F007-6953-4B1C-A49A-996EC62FE326}" type="pres">
      <dgm:prSet presAssocID="{0F4631D0-BC0A-4E37-A16D-F46569C981C4}" presName="txShp" presStyleLbl="node1" presStyleIdx="1" presStyleCnt="7">
        <dgm:presLayoutVars>
          <dgm:bulletEnabled val="1"/>
        </dgm:presLayoutVars>
      </dgm:prSet>
      <dgm:spPr/>
    </dgm:pt>
    <dgm:pt modelId="{C246DFD8-0D92-492A-9CBA-6398F3EEF3AA}" type="pres">
      <dgm:prSet presAssocID="{5BD077CC-5F08-4EC7-8A18-839ACBA6EE38}" presName="spacing" presStyleCnt="0"/>
      <dgm:spPr/>
    </dgm:pt>
    <dgm:pt modelId="{BCBD0C38-E912-48FC-BC33-774AB89BF5A6}" type="pres">
      <dgm:prSet presAssocID="{83212B8F-95C3-417F-A897-197209CB8626}" presName="composite" presStyleCnt="0"/>
      <dgm:spPr/>
    </dgm:pt>
    <dgm:pt modelId="{8FF392EF-FEFB-4905-AA1E-E2794361596D}" type="pres">
      <dgm:prSet presAssocID="{83212B8F-95C3-417F-A897-197209CB8626}" presName="imgShp" presStyleLbl="fgImgPlace1" presStyleIdx="2" presStyleCnt="7"/>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Trophy with solid fill"/>
        </a:ext>
      </dgm:extLst>
    </dgm:pt>
    <dgm:pt modelId="{64FF64BB-2319-4FEB-919F-05680D2CEC5E}" type="pres">
      <dgm:prSet presAssocID="{83212B8F-95C3-417F-A897-197209CB8626}" presName="txShp" presStyleLbl="node1" presStyleIdx="2" presStyleCnt="7">
        <dgm:presLayoutVars>
          <dgm:bulletEnabled val="1"/>
        </dgm:presLayoutVars>
      </dgm:prSet>
      <dgm:spPr/>
    </dgm:pt>
    <dgm:pt modelId="{400D3817-CDD6-4D9B-8D07-9B10509F89E0}" type="pres">
      <dgm:prSet presAssocID="{BDD79762-10A5-43CB-B96E-5A05835301C1}" presName="spacing" presStyleCnt="0"/>
      <dgm:spPr/>
    </dgm:pt>
    <dgm:pt modelId="{C5332CBA-D838-4BE7-8BDE-4FEEF5CA089A}" type="pres">
      <dgm:prSet presAssocID="{22EF9394-CC5B-48A5-968A-4EBACABBECA0}" presName="composite" presStyleCnt="0"/>
      <dgm:spPr/>
    </dgm:pt>
    <dgm:pt modelId="{8F6A4AD3-2FF6-40E8-A2EC-08E3CD4F5E2B}" type="pres">
      <dgm:prSet presAssocID="{22EF9394-CC5B-48A5-968A-4EBACABBECA0}" presName="imgShp" presStyleLbl="fgImgPlace1" presStyleIdx="3" presStyleCnt="7"/>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Trophy with solid fill"/>
        </a:ext>
      </dgm:extLst>
    </dgm:pt>
    <dgm:pt modelId="{6AAAECA3-53F0-469F-951A-D77C0FCDF6AF}" type="pres">
      <dgm:prSet presAssocID="{22EF9394-CC5B-48A5-968A-4EBACABBECA0}" presName="txShp" presStyleLbl="node1" presStyleIdx="3" presStyleCnt="7" custScaleX="102023">
        <dgm:presLayoutVars>
          <dgm:bulletEnabled val="1"/>
        </dgm:presLayoutVars>
      </dgm:prSet>
      <dgm:spPr/>
    </dgm:pt>
    <dgm:pt modelId="{C5624E4A-7BA1-452F-BFEB-9761A7539FB5}" type="pres">
      <dgm:prSet presAssocID="{A601CF95-00E3-406D-AB62-3C66DAFFFFAB}" presName="spacing" presStyleCnt="0"/>
      <dgm:spPr/>
    </dgm:pt>
    <dgm:pt modelId="{5B9A39D8-559C-4CC7-9006-46BDA01DD9A3}" type="pres">
      <dgm:prSet presAssocID="{FE895C41-ECFD-4B2F-A1E7-A6E1C2CE60EF}" presName="composite" presStyleCnt="0"/>
      <dgm:spPr/>
    </dgm:pt>
    <dgm:pt modelId="{1B8E2B22-4AFF-4B6E-BCB2-D160C6D00501}" type="pres">
      <dgm:prSet presAssocID="{FE895C41-ECFD-4B2F-A1E7-A6E1C2CE60EF}" presName="imgShp" presStyleLbl="fgImgPlace1" presStyleIdx="4" presStyleCnt="7"/>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Trophy with solid fill"/>
        </a:ext>
      </dgm:extLst>
    </dgm:pt>
    <dgm:pt modelId="{DF214EB2-CA1E-4692-A94F-FA5B21711562}" type="pres">
      <dgm:prSet presAssocID="{FE895C41-ECFD-4B2F-A1E7-A6E1C2CE60EF}" presName="txShp" presStyleLbl="node1" presStyleIdx="4" presStyleCnt="7">
        <dgm:presLayoutVars>
          <dgm:bulletEnabled val="1"/>
        </dgm:presLayoutVars>
      </dgm:prSet>
      <dgm:spPr/>
    </dgm:pt>
    <dgm:pt modelId="{2C37231C-F37C-44FE-8A89-80DECC86A82C}" type="pres">
      <dgm:prSet presAssocID="{46830F0C-4292-4F6B-A379-71DAB4339092}" presName="spacing" presStyleCnt="0"/>
      <dgm:spPr/>
    </dgm:pt>
    <dgm:pt modelId="{F1A7C872-580A-4C62-BD92-8F942BED45A4}" type="pres">
      <dgm:prSet presAssocID="{98D3EEBA-10ED-43AE-BED9-1D7DD113A015}" presName="composite" presStyleCnt="0"/>
      <dgm:spPr/>
    </dgm:pt>
    <dgm:pt modelId="{A4C3A703-C6F9-4322-8986-FA866AC3AD08}" type="pres">
      <dgm:prSet presAssocID="{98D3EEBA-10ED-43AE-BED9-1D7DD113A015}" presName="imgShp" presStyleLbl="fgImgPlace1" presStyleIdx="5" presStyleCnt="7"/>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Trophy with solid fill"/>
        </a:ext>
      </dgm:extLst>
    </dgm:pt>
    <dgm:pt modelId="{0B315A38-98C3-403A-B558-BE065F62EEF3}" type="pres">
      <dgm:prSet presAssocID="{98D3EEBA-10ED-43AE-BED9-1D7DD113A015}" presName="txShp" presStyleLbl="node1" presStyleIdx="5" presStyleCnt="7">
        <dgm:presLayoutVars>
          <dgm:bulletEnabled val="1"/>
        </dgm:presLayoutVars>
      </dgm:prSet>
      <dgm:spPr/>
    </dgm:pt>
    <dgm:pt modelId="{137C216A-9192-46CE-B1A5-260EE84502F2}" type="pres">
      <dgm:prSet presAssocID="{12643213-8139-48E4-A129-CC59637D4925}" presName="spacing" presStyleCnt="0"/>
      <dgm:spPr/>
    </dgm:pt>
    <dgm:pt modelId="{123CDA46-9B6F-48A7-A7F0-BE4254E83BC7}" type="pres">
      <dgm:prSet presAssocID="{FFCB47B8-1AF7-47EC-ADA2-A4D73447B5BF}" presName="composite" presStyleCnt="0"/>
      <dgm:spPr/>
    </dgm:pt>
    <dgm:pt modelId="{5F0A7D14-F8B7-4AD6-997F-930B68A2E34D}" type="pres">
      <dgm:prSet presAssocID="{FFCB47B8-1AF7-47EC-ADA2-A4D73447B5BF}" presName="imgShp" presStyleLbl="fgImgPlace1" presStyleIdx="6" presStyleCnt="7"/>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Trophy with solid fill"/>
        </a:ext>
      </dgm:extLst>
    </dgm:pt>
    <dgm:pt modelId="{E8DA7DA7-E325-46F5-A353-3EBFE807064D}" type="pres">
      <dgm:prSet presAssocID="{FFCB47B8-1AF7-47EC-ADA2-A4D73447B5BF}" presName="txShp" presStyleLbl="node1" presStyleIdx="6" presStyleCnt="7">
        <dgm:presLayoutVars>
          <dgm:bulletEnabled val="1"/>
        </dgm:presLayoutVars>
      </dgm:prSet>
      <dgm:spPr/>
    </dgm:pt>
  </dgm:ptLst>
  <dgm:cxnLst>
    <dgm:cxn modelId="{AA146211-EFFB-4C53-A594-354BB157E102}" srcId="{EBF8E825-1F9F-4ECD-B645-B981514817C3}" destId="{FE895C41-ECFD-4B2F-A1E7-A6E1C2CE60EF}" srcOrd="4" destOrd="0" parTransId="{77928A05-83C2-4204-8A52-6DD515BC679C}" sibTransId="{46830F0C-4292-4F6B-A379-71DAB4339092}"/>
    <dgm:cxn modelId="{D08B0418-01A8-4A6C-B9D6-6A107B8BC8B1}" srcId="{EBF8E825-1F9F-4ECD-B645-B981514817C3}" destId="{FFCB47B8-1AF7-47EC-ADA2-A4D73447B5BF}" srcOrd="6" destOrd="0" parTransId="{27F0D690-D039-40DE-AD70-1FCB06361D30}" sibTransId="{FD6C6C9C-C592-4216-A9B3-FD17033AB8E7}"/>
    <dgm:cxn modelId="{65AD051D-66F4-476D-9A69-859C71AA8119}" type="presOf" srcId="{699CD6CA-C567-4891-A040-EBDEEA32FE12}" destId="{0AF5F3F4-4C61-4997-9587-7A4DE355B15D}" srcOrd="0" destOrd="0" presId="urn:microsoft.com/office/officeart/2005/8/layout/vList3"/>
    <dgm:cxn modelId="{826DD05E-0995-4EBB-857A-A374BB4D195E}" srcId="{EBF8E825-1F9F-4ECD-B645-B981514817C3}" destId="{22EF9394-CC5B-48A5-968A-4EBACABBECA0}" srcOrd="3" destOrd="0" parTransId="{1B5AFDDE-D62F-416E-B1F1-58FEEF5F567E}" sibTransId="{A601CF95-00E3-406D-AB62-3C66DAFFFFAB}"/>
    <dgm:cxn modelId="{581D5F45-4A7B-4473-86F5-9361634FEA3C}" type="presOf" srcId="{83212B8F-95C3-417F-A897-197209CB8626}" destId="{64FF64BB-2319-4FEB-919F-05680D2CEC5E}" srcOrd="0" destOrd="0" presId="urn:microsoft.com/office/officeart/2005/8/layout/vList3"/>
    <dgm:cxn modelId="{8560FD4A-3A07-49EB-B571-B5592309BF43}" type="presOf" srcId="{0F4631D0-BC0A-4E37-A16D-F46569C981C4}" destId="{A1B9F007-6953-4B1C-A49A-996EC62FE326}" srcOrd="0" destOrd="0" presId="urn:microsoft.com/office/officeart/2005/8/layout/vList3"/>
    <dgm:cxn modelId="{167A6658-54AF-4760-9323-DE7789E11094}" srcId="{EBF8E825-1F9F-4ECD-B645-B981514817C3}" destId="{83212B8F-95C3-417F-A897-197209CB8626}" srcOrd="2" destOrd="0" parTransId="{D02A6A2F-91AB-4810-91A3-754E5FB23FD7}" sibTransId="{BDD79762-10A5-43CB-B96E-5A05835301C1}"/>
    <dgm:cxn modelId="{3A92C191-AB36-4E68-946C-B6B47925008C}" srcId="{EBF8E825-1F9F-4ECD-B645-B981514817C3}" destId="{98D3EEBA-10ED-43AE-BED9-1D7DD113A015}" srcOrd="5" destOrd="0" parTransId="{C6B37F52-0764-4FB4-BA74-F2BF10AC327B}" sibTransId="{12643213-8139-48E4-A129-CC59637D4925}"/>
    <dgm:cxn modelId="{B430E491-26A0-409E-A445-F34EA10CCDEA}" srcId="{EBF8E825-1F9F-4ECD-B645-B981514817C3}" destId="{0F4631D0-BC0A-4E37-A16D-F46569C981C4}" srcOrd="1" destOrd="0" parTransId="{5490E129-89BA-4EF4-8CBD-FE4ED8853690}" sibTransId="{5BD077CC-5F08-4EC7-8A18-839ACBA6EE38}"/>
    <dgm:cxn modelId="{FBB0EBB2-B2F8-4327-8649-9127AFCA0693}" type="presOf" srcId="{98D3EEBA-10ED-43AE-BED9-1D7DD113A015}" destId="{0B315A38-98C3-403A-B558-BE065F62EEF3}" srcOrd="0" destOrd="0" presId="urn:microsoft.com/office/officeart/2005/8/layout/vList3"/>
    <dgm:cxn modelId="{97362DC5-0A97-46D3-8721-0340D31365C5}" type="presOf" srcId="{EBF8E825-1F9F-4ECD-B645-B981514817C3}" destId="{18D9E54B-7847-4413-BC5D-E1937E9A31DA}" srcOrd="0" destOrd="0" presId="urn:microsoft.com/office/officeart/2005/8/layout/vList3"/>
    <dgm:cxn modelId="{3348AED3-16E5-4753-AAB4-F2830314DC76}" type="presOf" srcId="{22EF9394-CC5B-48A5-968A-4EBACABBECA0}" destId="{6AAAECA3-53F0-469F-951A-D77C0FCDF6AF}" srcOrd="0" destOrd="0" presId="urn:microsoft.com/office/officeart/2005/8/layout/vList3"/>
    <dgm:cxn modelId="{A9E5D6EA-9A5A-49C4-9A27-E6898572CE77}" type="presOf" srcId="{FFCB47B8-1AF7-47EC-ADA2-A4D73447B5BF}" destId="{E8DA7DA7-E325-46F5-A353-3EBFE807064D}" srcOrd="0" destOrd="0" presId="urn:microsoft.com/office/officeart/2005/8/layout/vList3"/>
    <dgm:cxn modelId="{4BF1B6F0-48F1-4436-9C68-FE48C1C2F0CF}" type="presOf" srcId="{FE895C41-ECFD-4B2F-A1E7-A6E1C2CE60EF}" destId="{DF214EB2-CA1E-4692-A94F-FA5B21711562}" srcOrd="0" destOrd="0" presId="urn:microsoft.com/office/officeart/2005/8/layout/vList3"/>
    <dgm:cxn modelId="{7A0D88F9-B2FD-4DEC-B043-BB3A36D89696}" srcId="{EBF8E825-1F9F-4ECD-B645-B981514817C3}" destId="{699CD6CA-C567-4891-A040-EBDEEA32FE12}" srcOrd="0" destOrd="0" parTransId="{7D2A0BC4-06B1-47C3-B971-C6D90BAF39D9}" sibTransId="{9B66811A-593F-4195-98F6-AE71C02C4953}"/>
    <dgm:cxn modelId="{1A85261E-3D91-4CF5-86D7-4426FA2DB6E8}" type="presParOf" srcId="{18D9E54B-7847-4413-BC5D-E1937E9A31DA}" destId="{1B34244C-C1DF-4229-B41C-31A000D593A8}" srcOrd="0" destOrd="0" presId="urn:microsoft.com/office/officeart/2005/8/layout/vList3"/>
    <dgm:cxn modelId="{FFF3DDD5-077A-41EB-A4CD-B20A0265B5FC}" type="presParOf" srcId="{1B34244C-C1DF-4229-B41C-31A000D593A8}" destId="{49873127-BA76-4EFF-8340-FA950871FED2}" srcOrd="0" destOrd="0" presId="urn:microsoft.com/office/officeart/2005/8/layout/vList3"/>
    <dgm:cxn modelId="{0E5C6F0B-25EE-4957-B417-D1976FBF5D25}" type="presParOf" srcId="{1B34244C-C1DF-4229-B41C-31A000D593A8}" destId="{0AF5F3F4-4C61-4997-9587-7A4DE355B15D}" srcOrd="1" destOrd="0" presId="urn:microsoft.com/office/officeart/2005/8/layout/vList3"/>
    <dgm:cxn modelId="{D4FFCA26-CE3D-4F66-8A3D-8930982AF10B}" type="presParOf" srcId="{18D9E54B-7847-4413-BC5D-E1937E9A31DA}" destId="{66353BBF-23F3-4B09-81FA-30B86ADE15E9}" srcOrd="1" destOrd="0" presId="urn:microsoft.com/office/officeart/2005/8/layout/vList3"/>
    <dgm:cxn modelId="{65A37EBC-B0A8-4162-BB78-BB55473C08F1}" type="presParOf" srcId="{18D9E54B-7847-4413-BC5D-E1937E9A31DA}" destId="{D4572CE5-3904-4775-B898-649832B2F9F2}" srcOrd="2" destOrd="0" presId="urn:microsoft.com/office/officeart/2005/8/layout/vList3"/>
    <dgm:cxn modelId="{2D9AFC12-A188-41FB-8B72-001BA5CB910E}" type="presParOf" srcId="{D4572CE5-3904-4775-B898-649832B2F9F2}" destId="{556C222E-A2B3-404F-BF24-C8E2B50DEE15}" srcOrd="0" destOrd="0" presId="urn:microsoft.com/office/officeart/2005/8/layout/vList3"/>
    <dgm:cxn modelId="{5437E4E2-D26E-4DA5-A6D8-9239260915EF}" type="presParOf" srcId="{D4572CE5-3904-4775-B898-649832B2F9F2}" destId="{A1B9F007-6953-4B1C-A49A-996EC62FE326}" srcOrd="1" destOrd="0" presId="urn:microsoft.com/office/officeart/2005/8/layout/vList3"/>
    <dgm:cxn modelId="{9E09F6ED-E0CE-4E75-88B9-8B4F917E1DBC}" type="presParOf" srcId="{18D9E54B-7847-4413-BC5D-E1937E9A31DA}" destId="{C246DFD8-0D92-492A-9CBA-6398F3EEF3AA}" srcOrd="3" destOrd="0" presId="urn:microsoft.com/office/officeart/2005/8/layout/vList3"/>
    <dgm:cxn modelId="{F0934BCD-3565-43CE-818E-4464D59C5ACD}" type="presParOf" srcId="{18D9E54B-7847-4413-BC5D-E1937E9A31DA}" destId="{BCBD0C38-E912-48FC-BC33-774AB89BF5A6}" srcOrd="4" destOrd="0" presId="urn:microsoft.com/office/officeart/2005/8/layout/vList3"/>
    <dgm:cxn modelId="{38E55B4A-F3D7-48E7-93C4-120A0EF4DA03}" type="presParOf" srcId="{BCBD0C38-E912-48FC-BC33-774AB89BF5A6}" destId="{8FF392EF-FEFB-4905-AA1E-E2794361596D}" srcOrd="0" destOrd="0" presId="urn:microsoft.com/office/officeart/2005/8/layout/vList3"/>
    <dgm:cxn modelId="{3603A02C-5841-41EF-B6EF-8E76FDB5240A}" type="presParOf" srcId="{BCBD0C38-E912-48FC-BC33-774AB89BF5A6}" destId="{64FF64BB-2319-4FEB-919F-05680D2CEC5E}" srcOrd="1" destOrd="0" presId="urn:microsoft.com/office/officeart/2005/8/layout/vList3"/>
    <dgm:cxn modelId="{3318A94F-75EE-4749-889A-E2EABF2F70C1}" type="presParOf" srcId="{18D9E54B-7847-4413-BC5D-E1937E9A31DA}" destId="{400D3817-CDD6-4D9B-8D07-9B10509F89E0}" srcOrd="5" destOrd="0" presId="urn:microsoft.com/office/officeart/2005/8/layout/vList3"/>
    <dgm:cxn modelId="{5C3337C1-E659-43A2-88D7-AEE772907513}" type="presParOf" srcId="{18D9E54B-7847-4413-BC5D-E1937E9A31DA}" destId="{C5332CBA-D838-4BE7-8BDE-4FEEF5CA089A}" srcOrd="6" destOrd="0" presId="urn:microsoft.com/office/officeart/2005/8/layout/vList3"/>
    <dgm:cxn modelId="{89A0694E-49FF-4895-9B17-14C92BDD09B6}" type="presParOf" srcId="{C5332CBA-D838-4BE7-8BDE-4FEEF5CA089A}" destId="{8F6A4AD3-2FF6-40E8-A2EC-08E3CD4F5E2B}" srcOrd="0" destOrd="0" presId="urn:microsoft.com/office/officeart/2005/8/layout/vList3"/>
    <dgm:cxn modelId="{B3236172-C9AA-4B8A-A835-6D1196441D6C}" type="presParOf" srcId="{C5332CBA-D838-4BE7-8BDE-4FEEF5CA089A}" destId="{6AAAECA3-53F0-469F-951A-D77C0FCDF6AF}" srcOrd="1" destOrd="0" presId="urn:microsoft.com/office/officeart/2005/8/layout/vList3"/>
    <dgm:cxn modelId="{7BDC0A16-0CB5-4F3C-8C30-07513DFA61A2}" type="presParOf" srcId="{18D9E54B-7847-4413-BC5D-E1937E9A31DA}" destId="{C5624E4A-7BA1-452F-BFEB-9761A7539FB5}" srcOrd="7" destOrd="0" presId="urn:microsoft.com/office/officeart/2005/8/layout/vList3"/>
    <dgm:cxn modelId="{A28D3CBE-166E-4C6D-B2E8-91DEBB8BDC42}" type="presParOf" srcId="{18D9E54B-7847-4413-BC5D-E1937E9A31DA}" destId="{5B9A39D8-559C-4CC7-9006-46BDA01DD9A3}" srcOrd="8" destOrd="0" presId="urn:microsoft.com/office/officeart/2005/8/layout/vList3"/>
    <dgm:cxn modelId="{DC6A8A0B-6999-4BC5-BA68-74A710A8D715}" type="presParOf" srcId="{5B9A39D8-559C-4CC7-9006-46BDA01DD9A3}" destId="{1B8E2B22-4AFF-4B6E-BCB2-D160C6D00501}" srcOrd="0" destOrd="0" presId="urn:microsoft.com/office/officeart/2005/8/layout/vList3"/>
    <dgm:cxn modelId="{B155F416-1988-4284-83C4-48A41F98449F}" type="presParOf" srcId="{5B9A39D8-559C-4CC7-9006-46BDA01DD9A3}" destId="{DF214EB2-CA1E-4692-A94F-FA5B21711562}" srcOrd="1" destOrd="0" presId="urn:microsoft.com/office/officeart/2005/8/layout/vList3"/>
    <dgm:cxn modelId="{DA6D231B-8506-41DE-8B07-CAE0988E4A76}" type="presParOf" srcId="{18D9E54B-7847-4413-BC5D-E1937E9A31DA}" destId="{2C37231C-F37C-44FE-8A89-80DECC86A82C}" srcOrd="9" destOrd="0" presId="urn:microsoft.com/office/officeart/2005/8/layout/vList3"/>
    <dgm:cxn modelId="{BF8B9C7D-9CAD-4D55-8CE6-3E149115B7FF}" type="presParOf" srcId="{18D9E54B-7847-4413-BC5D-E1937E9A31DA}" destId="{F1A7C872-580A-4C62-BD92-8F942BED45A4}" srcOrd="10" destOrd="0" presId="urn:microsoft.com/office/officeart/2005/8/layout/vList3"/>
    <dgm:cxn modelId="{629B284D-40F2-41CF-A2B4-D66632BAACDB}" type="presParOf" srcId="{F1A7C872-580A-4C62-BD92-8F942BED45A4}" destId="{A4C3A703-C6F9-4322-8986-FA866AC3AD08}" srcOrd="0" destOrd="0" presId="urn:microsoft.com/office/officeart/2005/8/layout/vList3"/>
    <dgm:cxn modelId="{A215A25C-CD40-4EB4-8EC2-77C4C26AB5D9}" type="presParOf" srcId="{F1A7C872-580A-4C62-BD92-8F942BED45A4}" destId="{0B315A38-98C3-403A-B558-BE065F62EEF3}" srcOrd="1" destOrd="0" presId="urn:microsoft.com/office/officeart/2005/8/layout/vList3"/>
    <dgm:cxn modelId="{494A8203-6651-4301-B136-7E42D89CAB97}" type="presParOf" srcId="{18D9E54B-7847-4413-BC5D-E1937E9A31DA}" destId="{137C216A-9192-46CE-B1A5-260EE84502F2}" srcOrd="11" destOrd="0" presId="urn:microsoft.com/office/officeart/2005/8/layout/vList3"/>
    <dgm:cxn modelId="{BC188733-D44B-4844-A2F6-CA595388BE3D}" type="presParOf" srcId="{18D9E54B-7847-4413-BC5D-E1937E9A31DA}" destId="{123CDA46-9B6F-48A7-A7F0-BE4254E83BC7}" srcOrd="12" destOrd="0" presId="urn:microsoft.com/office/officeart/2005/8/layout/vList3"/>
    <dgm:cxn modelId="{1CAB6E62-44A6-4436-912F-1E7C3551B753}" type="presParOf" srcId="{123CDA46-9B6F-48A7-A7F0-BE4254E83BC7}" destId="{5F0A7D14-F8B7-4AD6-997F-930B68A2E34D}" srcOrd="0" destOrd="0" presId="urn:microsoft.com/office/officeart/2005/8/layout/vList3"/>
    <dgm:cxn modelId="{377DF268-88DC-4A53-B7E6-7BE526BF0530}" type="presParOf" srcId="{123CDA46-9B6F-48A7-A7F0-BE4254E83BC7}" destId="{E8DA7DA7-E325-46F5-A353-3EBFE807064D}" srcOrd="1" destOrd="0" presId="urn:microsoft.com/office/officeart/2005/8/layout/vList3"/>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6870E5ED-581E-48FB-8158-FE895BF41C23}"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GB"/>
        </a:p>
      </dgm:t>
    </dgm:pt>
    <dgm:pt modelId="{98288BBA-D012-40CB-8A7F-1C169E4409D5}">
      <dgm:prSet/>
      <dgm:spPr>
        <a:solidFill>
          <a:srgbClr val="584B77"/>
        </a:solidFill>
      </dgm:spPr>
      <dgm:t>
        <a:bodyPr/>
        <a:lstStyle/>
        <a:p>
          <a:r>
            <a:rPr lang="en-US" dirty="0"/>
            <a:t>Technology Company of the Year</a:t>
          </a:r>
          <a:endParaRPr lang="en-GB" dirty="0"/>
        </a:p>
      </dgm:t>
    </dgm:pt>
    <dgm:pt modelId="{AF568BC6-9996-4D28-ACEC-47D2C7A8DC9F}" type="parTrans" cxnId="{38E8B7D9-FAAF-4F04-9ADB-9CF1FFF14201}">
      <dgm:prSet/>
      <dgm:spPr/>
      <dgm:t>
        <a:bodyPr/>
        <a:lstStyle/>
        <a:p>
          <a:endParaRPr lang="en-GB"/>
        </a:p>
      </dgm:t>
    </dgm:pt>
    <dgm:pt modelId="{5BBDF7FA-A813-4DF1-AA2E-0D42345F3409}" type="sibTrans" cxnId="{38E8B7D9-FAAF-4F04-9ADB-9CF1FFF14201}">
      <dgm:prSet/>
      <dgm:spPr/>
      <dgm:t>
        <a:bodyPr/>
        <a:lstStyle/>
        <a:p>
          <a:endParaRPr lang="en-GB"/>
        </a:p>
      </dgm:t>
    </dgm:pt>
    <dgm:pt modelId="{9CE00091-9B7A-4876-B384-BC5A3B4A4C84}">
      <dgm:prSet/>
      <dgm:spPr>
        <a:solidFill>
          <a:srgbClr val="584B77"/>
        </a:solidFill>
      </dgm:spPr>
      <dgm:t>
        <a:bodyPr/>
        <a:lstStyle/>
        <a:p>
          <a:r>
            <a:rPr lang="en-US" dirty="0"/>
            <a:t>Dividend Hero of the Year</a:t>
          </a:r>
          <a:endParaRPr lang="en-GB" dirty="0"/>
        </a:p>
      </dgm:t>
    </dgm:pt>
    <dgm:pt modelId="{D8B8607F-8950-4D0C-A216-A3FFC8A8062E}" type="parTrans" cxnId="{41E04AFE-5C16-4D42-9E5C-1C0A4484CB2A}">
      <dgm:prSet/>
      <dgm:spPr/>
      <dgm:t>
        <a:bodyPr/>
        <a:lstStyle/>
        <a:p>
          <a:endParaRPr lang="en-GB"/>
        </a:p>
      </dgm:t>
    </dgm:pt>
    <dgm:pt modelId="{06FB354B-2571-4955-9E77-A9C845C32ABD}" type="sibTrans" cxnId="{41E04AFE-5C16-4D42-9E5C-1C0A4484CB2A}">
      <dgm:prSet/>
      <dgm:spPr/>
      <dgm:t>
        <a:bodyPr/>
        <a:lstStyle/>
        <a:p>
          <a:endParaRPr lang="en-GB"/>
        </a:p>
      </dgm:t>
    </dgm:pt>
    <dgm:pt modelId="{B147AB1D-EB0F-4E81-BE64-9C78F2025752}">
      <dgm:prSet/>
      <dgm:spPr>
        <a:solidFill>
          <a:srgbClr val="584B77"/>
        </a:solidFill>
      </dgm:spPr>
      <dgm:t>
        <a:bodyPr/>
        <a:lstStyle/>
        <a:p>
          <a:r>
            <a:rPr lang="en-US" dirty="0"/>
            <a:t>ESG Company of the Year</a:t>
          </a:r>
          <a:endParaRPr lang="en-GB" dirty="0"/>
        </a:p>
      </dgm:t>
    </dgm:pt>
    <dgm:pt modelId="{6F8D4A34-05FC-4660-84A0-094C79B10F49}" type="parTrans" cxnId="{81A7DDA9-8A34-447C-BB14-53C205191F6E}">
      <dgm:prSet/>
      <dgm:spPr/>
      <dgm:t>
        <a:bodyPr/>
        <a:lstStyle/>
        <a:p>
          <a:endParaRPr lang="en-GB"/>
        </a:p>
      </dgm:t>
    </dgm:pt>
    <dgm:pt modelId="{7428287B-F942-4ABA-BFE2-8D17A03F4071}" type="sibTrans" cxnId="{81A7DDA9-8A34-447C-BB14-53C205191F6E}">
      <dgm:prSet/>
      <dgm:spPr/>
      <dgm:t>
        <a:bodyPr/>
        <a:lstStyle/>
        <a:p>
          <a:endParaRPr lang="en-GB"/>
        </a:p>
      </dgm:t>
    </dgm:pt>
    <dgm:pt modelId="{ACDA116E-1CA6-421D-923B-12B8F549FA11}">
      <dgm:prSet/>
      <dgm:spPr>
        <a:solidFill>
          <a:srgbClr val="584B77"/>
        </a:solidFill>
      </dgm:spPr>
      <dgm:t>
        <a:bodyPr/>
        <a:lstStyle/>
        <a:p>
          <a:r>
            <a:rPr lang="en-US" dirty="0"/>
            <a:t>Analyst of the Year</a:t>
          </a:r>
          <a:endParaRPr lang="en-GB" dirty="0"/>
        </a:p>
      </dgm:t>
    </dgm:pt>
    <dgm:pt modelId="{E209DE7F-A4BD-47F7-8ED6-FA10D45A1821}" type="parTrans" cxnId="{7C1F7993-2318-4489-90C0-7125A9C6FFD6}">
      <dgm:prSet/>
      <dgm:spPr/>
      <dgm:t>
        <a:bodyPr/>
        <a:lstStyle/>
        <a:p>
          <a:endParaRPr lang="en-GB"/>
        </a:p>
      </dgm:t>
    </dgm:pt>
    <dgm:pt modelId="{6EF6D79E-461C-4A10-8069-A4364565562B}" type="sibTrans" cxnId="{7C1F7993-2318-4489-90C0-7125A9C6FFD6}">
      <dgm:prSet/>
      <dgm:spPr/>
      <dgm:t>
        <a:bodyPr/>
        <a:lstStyle/>
        <a:p>
          <a:endParaRPr lang="en-GB"/>
        </a:p>
      </dgm:t>
    </dgm:pt>
    <dgm:pt modelId="{0CDF8C62-F17F-4D2E-B1EF-D21586F3CFEC}">
      <dgm:prSet/>
      <dgm:spPr>
        <a:solidFill>
          <a:srgbClr val="584B77"/>
        </a:solidFill>
      </dgm:spPr>
      <dgm:t>
        <a:bodyPr/>
        <a:lstStyle/>
        <a:p>
          <a:r>
            <a:rPr lang="en-US" dirty="0"/>
            <a:t>Diversity, Engagement &amp; Inclusivity Award</a:t>
          </a:r>
          <a:endParaRPr lang="en-GB" dirty="0"/>
        </a:p>
      </dgm:t>
    </dgm:pt>
    <dgm:pt modelId="{1C2F3B56-B865-4DB2-934F-A1E25677097C}" type="parTrans" cxnId="{244384EA-6A05-41F5-B109-7E0B5698ED17}">
      <dgm:prSet/>
      <dgm:spPr/>
      <dgm:t>
        <a:bodyPr/>
        <a:lstStyle/>
        <a:p>
          <a:endParaRPr lang="en-GB"/>
        </a:p>
      </dgm:t>
    </dgm:pt>
    <dgm:pt modelId="{9927A3F0-51DD-48C8-A347-B2F9B9AFD6B2}" type="sibTrans" cxnId="{244384EA-6A05-41F5-B109-7E0B5698ED17}">
      <dgm:prSet/>
      <dgm:spPr/>
      <dgm:t>
        <a:bodyPr/>
        <a:lstStyle/>
        <a:p>
          <a:endParaRPr lang="en-GB"/>
        </a:p>
      </dgm:t>
    </dgm:pt>
    <dgm:pt modelId="{8DA2A727-CBD6-4C76-8FB7-02F39DA77778}">
      <dgm:prSet/>
      <dgm:spPr>
        <a:solidFill>
          <a:srgbClr val="584B77"/>
        </a:solidFill>
      </dgm:spPr>
      <dgm:t>
        <a:bodyPr/>
        <a:lstStyle/>
        <a:p>
          <a:r>
            <a:rPr lang="en-US" dirty="0"/>
            <a:t>Lifetime Achievement Award</a:t>
          </a:r>
          <a:endParaRPr lang="en-GB" dirty="0"/>
        </a:p>
      </dgm:t>
    </dgm:pt>
    <dgm:pt modelId="{3F8DF678-A86A-4520-83E6-96B4A2138D06}" type="parTrans" cxnId="{6B1EDE10-9479-49ED-9873-9E52AF5B2955}">
      <dgm:prSet/>
      <dgm:spPr/>
      <dgm:t>
        <a:bodyPr/>
        <a:lstStyle/>
        <a:p>
          <a:endParaRPr lang="en-GB"/>
        </a:p>
      </dgm:t>
    </dgm:pt>
    <dgm:pt modelId="{7DBEE9FF-3B44-44AE-8EAD-9434E7D09424}" type="sibTrans" cxnId="{6B1EDE10-9479-49ED-9873-9E52AF5B2955}">
      <dgm:prSet/>
      <dgm:spPr/>
      <dgm:t>
        <a:bodyPr/>
        <a:lstStyle/>
        <a:p>
          <a:endParaRPr lang="en-GB"/>
        </a:p>
      </dgm:t>
    </dgm:pt>
    <dgm:pt modelId="{CBA7E9A2-7731-4A51-8B2A-97B314EF379B}" type="pres">
      <dgm:prSet presAssocID="{6870E5ED-581E-48FB-8158-FE895BF41C23}" presName="linearFlow" presStyleCnt="0">
        <dgm:presLayoutVars>
          <dgm:dir/>
          <dgm:resizeHandles val="exact"/>
        </dgm:presLayoutVars>
      </dgm:prSet>
      <dgm:spPr/>
    </dgm:pt>
    <dgm:pt modelId="{6B7CCBA6-5560-4C7F-A803-C60E2AF518C4}" type="pres">
      <dgm:prSet presAssocID="{98288BBA-D012-40CB-8A7F-1C169E4409D5}" presName="composite" presStyleCnt="0"/>
      <dgm:spPr/>
    </dgm:pt>
    <dgm:pt modelId="{F1466FE3-9628-491A-B55B-81E5F7F77DDB}" type="pres">
      <dgm:prSet presAssocID="{98288BBA-D012-40CB-8A7F-1C169E4409D5}" presName="imgShp" presStyleLbl="fgImgPlac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Trophy with solid fill"/>
        </a:ext>
      </dgm:extLst>
    </dgm:pt>
    <dgm:pt modelId="{3D23EA21-1549-449B-A099-9ACDEBFD054B}" type="pres">
      <dgm:prSet presAssocID="{98288BBA-D012-40CB-8A7F-1C169E4409D5}" presName="txShp" presStyleLbl="node1" presStyleIdx="0" presStyleCnt="6">
        <dgm:presLayoutVars>
          <dgm:bulletEnabled val="1"/>
        </dgm:presLayoutVars>
      </dgm:prSet>
      <dgm:spPr/>
    </dgm:pt>
    <dgm:pt modelId="{3E768165-7DEF-4CFC-9805-E25FAF115302}" type="pres">
      <dgm:prSet presAssocID="{5BBDF7FA-A813-4DF1-AA2E-0D42345F3409}" presName="spacing" presStyleCnt="0"/>
      <dgm:spPr/>
    </dgm:pt>
    <dgm:pt modelId="{2A819085-E1CD-459E-9D89-07542E911A37}" type="pres">
      <dgm:prSet presAssocID="{9CE00091-9B7A-4876-B384-BC5A3B4A4C84}" presName="composite" presStyleCnt="0"/>
      <dgm:spPr/>
    </dgm:pt>
    <dgm:pt modelId="{3711FC1E-39FE-43EC-A701-605144BA64E6}" type="pres">
      <dgm:prSet presAssocID="{9CE00091-9B7A-4876-B384-BC5A3B4A4C84}" presName="imgShp" presStyleLbl="fgImgPlace1" presStyleIdx="1"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Trophy with solid fill"/>
        </a:ext>
      </dgm:extLst>
    </dgm:pt>
    <dgm:pt modelId="{25887435-E7D6-47DE-A4A0-4744A75B24A3}" type="pres">
      <dgm:prSet presAssocID="{9CE00091-9B7A-4876-B384-BC5A3B4A4C84}" presName="txShp" presStyleLbl="node1" presStyleIdx="1" presStyleCnt="6">
        <dgm:presLayoutVars>
          <dgm:bulletEnabled val="1"/>
        </dgm:presLayoutVars>
      </dgm:prSet>
      <dgm:spPr/>
    </dgm:pt>
    <dgm:pt modelId="{52397A6A-8B39-49DE-AB52-8644AA1DB2E8}" type="pres">
      <dgm:prSet presAssocID="{06FB354B-2571-4955-9E77-A9C845C32ABD}" presName="spacing" presStyleCnt="0"/>
      <dgm:spPr/>
    </dgm:pt>
    <dgm:pt modelId="{A4A2C5AF-ED89-4D90-86C2-5BA0F4DEAFFA}" type="pres">
      <dgm:prSet presAssocID="{B147AB1D-EB0F-4E81-BE64-9C78F2025752}" presName="composite" presStyleCnt="0"/>
      <dgm:spPr/>
    </dgm:pt>
    <dgm:pt modelId="{553F6F7A-444B-4F18-9484-4E2C45E5D9E8}" type="pres">
      <dgm:prSet presAssocID="{B147AB1D-EB0F-4E81-BE64-9C78F2025752}" presName="imgShp" presStyleLbl="fgImgPlace1" presStyleIdx="2"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Trophy with solid fill"/>
        </a:ext>
      </dgm:extLst>
    </dgm:pt>
    <dgm:pt modelId="{3576C1FE-2810-41E1-AB6F-75E65E51B464}" type="pres">
      <dgm:prSet presAssocID="{B147AB1D-EB0F-4E81-BE64-9C78F2025752}" presName="txShp" presStyleLbl="node1" presStyleIdx="2" presStyleCnt="6">
        <dgm:presLayoutVars>
          <dgm:bulletEnabled val="1"/>
        </dgm:presLayoutVars>
      </dgm:prSet>
      <dgm:spPr/>
    </dgm:pt>
    <dgm:pt modelId="{5208007A-8A22-4EA6-A06D-A5B948021FBB}" type="pres">
      <dgm:prSet presAssocID="{7428287B-F942-4ABA-BFE2-8D17A03F4071}" presName="spacing" presStyleCnt="0"/>
      <dgm:spPr/>
    </dgm:pt>
    <dgm:pt modelId="{F32E7C40-3117-4180-8E39-8F0461841F49}" type="pres">
      <dgm:prSet presAssocID="{ACDA116E-1CA6-421D-923B-12B8F549FA11}" presName="composite" presStyleCnt="0"/>
      <dgm:spPr/>
    </dgm:pt>
    <dgm:pt modelId="{43F607C4-C87A-47DC-8274-9DEE8E720207}" type="pres">
      <dgm:prSet presAssocID="{ACDA116E-1CA6-421D-923B-12B8F549FA11}" presName="imgShp" presStyleLbl="fgImgPlace1" presStyleIdx="3"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Trophy with solid fill"/>
        </a:ext>
      </dgm:extLst>
    </dgm:pt>
    <dgm:pt modelId="{9217B9F5-F5D8-48C6-B278-7D5D1ABE4061}" type="pres">
      <dgm:prSet presAssocID="{ACDA116E-1CA6-421D-923B-12B8F549FA11}" presName="txShp" presStyleLbl="node1" presStyleIdx="3" presStyleCnt="6">
        <dgm:presLayoutVars>
          <dgm:bulletEnabled val="1"/>
        </dgm:presLayoutVars>
      </dgm:prSet>
      <dgm:spPr/>
    </dgm:pt>
    <dgm:pt modelId="{DA33B271-BF3A-4116-AB65-F3F7EC1A54A9}" type="pres">
      <dgm:prSet presAssocID="{6EF6D79E-461C-4A10-8069-A4364565562B}" presName="spacing" presStyleCnt="0"/>
      <dgm:spPr/>
    </dgm:pt>
    <dgm:pt modelId="{456AFA68-E0E9-46B2-8EE4-AA541492129C}" type="pres">
      <dgm:prSet presAssocID="{0CDF8C62-F17F-4D2E-B1EF-D21586F3CFEC}" presName="composite" presStyleCnt="0"/>
      <dgm:spPr/>
    </dgm:pt>
    <dgm:pt modelId="{08DA4819-EF85-488F-99C9-AE301CF77204}" type="pres">
      <dgm:prSet presAssocID="{0CDF8C62-F17F-4D2E-B1EF-D21586F3CFEC}" presName="imgShp" presStyleLbl="fgImgPlace1" presStyleIdx="4"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Trophy with solid fill"/>
        </a:ext>
      </dgm:extLst>
    </dgm:pt>
    <dgm:pt modelId="{399ED6C4-35FB-40DF-BB54-E24AA4D2278A}" type="pres">
      <dgm:prSet presAssocID="{0CDF8C62-F17F-4D2E-B1EF-D21586F3CFEC}" presName="txShp" presStyleLbl="node1" presStyleIdx="4" presStyleCnt="6">
        <dgm:presLayoutVars>
          <dgm:bulletEnabled val="1"/>
        </dgm:presLayoutVars>
      </dgm:prSet>
      <dgm:spPr/>
    </dgm:pt>
    <dgm:pt modelId="{11096807-AAD6-40E2-BE8F-AE7182D45AD8}" type="pres">
      <dgm:prSet presAssocID="{9927A3F0-51DD-48C8-A347-B2F9B9AFD6B2}" presName="spacing" presStyleCnt="0"/>
      <dgm:spPr/>
    </dgm:pt>
    <dgm:pt modelId="{502DCED8-1D18-4AEC-9051-79F44EBEBC22}" type="pres">
      <dgm:prSet presAssocID="{8DA2A727-CBD6-4C76-8FB7-02F39DA77778}" presName="composite" presStyleCnt="0"/>
      <dgm:spPr/>
    </dgm:pt>
    <dgm:pt modelId="{F088B3CB-E085-466F-9745-860740A9265A}" type="pres">
      <dgm:prSet presAssocID="{8DA2A727-CBD6-4C76-8FB7-02F39DA77778}" presName="imgShp" presStyleLbl="fgImgPlace1" presStyleIdx="5"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Trophy with solid fill"/>
        </a:ext>
      </dgm:extLst>
    </dgm:pt>
    <dgm:pt modelId="{1ECCCAC0-516B-45FD-96DB-CB223A5669B6}" type="pres">
      <dgm:prSet presAssocID="{8DA2A727-CBD6-4C76-8FB7-02F39DA77778}" presName="txShp" presStyleLbl="node1" presStyleIdx="5" presStyleCnt="6">
        <dgm:presLayoutVars>
          <dgm:bulletEnabled val="1"/>
        </dgm:presLayoutVars>
      </dgm:prSet>
      <dgm:spPr/>
    </dgm:pt>
  </dgm:ptLst>
  <dgm:cxnLst>
    <dgm:cxn modelId="{B7C46209-B8AC-4BD6-9A6A-288E87E9EE25}" type="presOf" srcId="{98288BBA-D012-40CB-8A7F-1C169E4409D5}" destId="{3D23EA21-1549-449B-A099-9ACDEBFD054B}" srcOrd="0" destOrd="0" presId="urn:microsoft.com/office/officeart/2005/8/layout/vList3"/>
    <dgm:cxn modelId="{6B1EDE10-9479-49ED-9873-9E52AF5B2955}" srcId="{6870E5ED-581E-48FB-8158-FE895BF41C23}" destId="{8DA2A727-CBD6-4C76-8FB7-02F39DA77778}" srcOrd="5" destOrd="0" parTransId="{3F8DF678-A86A-4520-83E6-96B4A2138D06}" sibTransId="{7DBEE9FF-3B44-44AE-8EAD-9434E7D09424}"/>
    <dgm:cxn modelId="{1235245A-6A38-4A6C-908F-52FF0387A1E8}" type="presOf" srcId="{6870E5ED-581E-48FB-8158-FE895BF41C23}" destId="{CBA7E9A2-7731-4A51-8B2A-97B314EF379B}" srcOrd="0" destOrd="0" presId="urn:microsoft.com/office/officeart/2005/8/layout/vList3"/>
    <dgm:cxn modelId="{7C1F7993-2318-4489-90C0-7125A9C6FFD6}" srcId="{6870E5ED-581E-48FB-8158-FE895BF41C23}" destId="{ACDA116E-1CA6-421D-923B-12B8F549FA11}" srcOrd="3" destOrd="0" parTransId="{E209DE7F-A4BD-47F7-8ED6-FA10D45A1821}" sibTransId="{6EF6D79E-461C-4A10-8069-A4364565562B}"/>
    <dgm:cxn modelId="{81A7DDA9-8A34-447C-BB14-53C205191F6E}" srcId="{6870E5ED-581E-48FB-8158-FE895BF41C23}" destId="{B147AB1D-EB0F-4E81-BE64-9C78F2025752}" srcOrd="2" destOrd="0" parTransId="{6F8D4A34-05FC-4660-84A0-094C79B10F49}" sibTransId="{7428287B-F942-4ABA-BFE2-8D17A03F4071}"/>
    <dgm:cxn modelId="{DB1032BE-9E9D-4085-882E-AA449C3F7B35}" type="presOf" srcId="{0CDF8C62-F17F-4D2E-B1EF-D21586F3CFEC}" destId="{399ED6C4-35FB-40DF-BB54-E24AA4D2278A}" srcOrd="0" destOrd="0" presId="urn:microsoft.com/office/officeart/2005/8/layout/vList3"/>
    <dgm:cxn modelId="{F26652C2-99A4-4544-998E-3C9AE5C5D73B}" type="presOf" srcId="{8DA2A727-CBD6-4C76-8FB7-02F39DA77778}" destId="{1ECCCAC0-516B-45FD-96DB-CB223A5669B6}" srcOrd="0" destOrd="0" presId="urn:microsoft.com/office/officeart/2005/8/layout/vList3"/>
    <dgm:cxn modelId="{38E8B7D9-FAAF-4F04-9ADB-9CF1FFF14201}" srcId="{6870E5ED-581E-48FB-8158-FE895BF41C23}" destId="{98288BBA-D012-40CB-8A7F-1C169E4409D5}" srcOrd="0" destOrd="0" parTransId="{AF568BC6-9996-4D28-ACEC-47D2C7A8DC9F}" sibTransId="{5BBDF7FA-A813-4DF1-AA2E-0D42345F3409}"/>
    <dgm:cxn modelId="{59BA6ADC-2B23-4B5F-BA60-E646D98C8918}" type="presOf" srcId="{ACDA116E-1CA6-421D-923B-12B8F549FA11}" destId="{9217B9F5-F5D8-48C6-B278-7D5D1ABE4061}" srcOrd="0" destOrd="0" presId="urn:microsoft.com/office/officeart/2005/8/layout/vList3"/>
    <dgm:cxn modelId="{E37906DF-FD4F-4C82-B58C-1B8214ADFE91}" type="presOf" srcId="{9CE00091-9B7A-4876-B384-BC5A3B4A4C84}" destId="{25887435-E7D6-47DE-A4A0-4744A75B24A3}" srcOrd="0" destOrd="0" presId="urn:microsoft.com/office/officeart/2005/8/layout/vList3"/>
    <dgm:cxn modelId="{244384EA-6A05-41F5-B109-7E0B5698ED17}" srcId="{6870E5ED-581E-48FB-8158-FE895BF41C23}" destId="{0CDF8C62-F17F-4D2E-B1EF-D21586F3CFEC}" srcOrd="4" destOrd="0" parTransId="{1C2F3B56-B865-4DB2-934F-A1E25677097C}" sibTransId="{9927A3F0-51DD-48C8-A347-B2F9B9AFD6B2}"/>
    <dgm:cxn modelId="{6FD647EF-ADD6-4B48-9362-D1F8FC53F5E1}" type="presOf" srcId="{B147AB1D-EB0F-4E81-BE64-9C78F2025752}" destId="{3576C1FE-2810-41E1-AB6F-75E65E51B464}" srcOrd="0" destOrd="0" presId="urn:microsoft.com/office/officeart/2005/8/layout/vList3"/>
    <dgm:cxn modelId="{41E04AFE-5C16-4D42-9E5C-1C0A4484CB2A}" srcId="{6870E5ED-581E-48FB-8158-FE895BF41C23}" destId="{9CE00091-9B7A-4876-B384-BC5A3B4A4C84}" srcOrd="1" destOrd="0" parTransId="{D8B8607F-8950-4D0C-A216-A3FFC8A8062E}" sibTransId="{06FB354B-2571-4955-9E77-A9C845C32ABD}"/>
    <dgm:cxn modelId="{C5FCC4C1-8926-48DF-9AE5-EE3C9826E9A0}" type="presParOf" srcId="{CBA7E9A2-7731-4A51-8B2A-97B314EF379B}" destId="{6B7CCBA6-5560-4C7F-A803-C60E2AF518C4}" srcOrd="0" destOrd="0" presId="urn:microsoft.com/office/officeart/2005/8/layout/vList3"/>
    <dgm:cxn modelId="{021A99C6-42CC-433E-910A-655C316C0645}" type="presParOf" srcId="{6B7CCBA6-5560-4C7F-A803-C60E2AF518C4}" destId="{F1466FE3-9628-491A-B55B-81E5F7F77DDB}" srcOrd="0" destOrd="0" presId="urn:microsoft.com/office/officeart/2005/8/layout/vList3"/>
    <dgm:cxn modelId="{CBD4389A-5E45-4146-B2EE-A1E5D8A39264}" type="presParOf" srcId="{6B7CCBA6-5560-4C7F-A803-C60E2AF518C4}" destId="{3D23EA21-1549-449B-A099-9ACDEBFD054B}" srcOrd="1" destOrd="0" presId="urn:microsoft.com/office/officeart/2005/8/layout/vList3"/>
    <dgm:cxn modelId="{0875AFE3-AF68-4AE0-AC77-6B43C95F4F55}" type="presParOf" srcId="{CBA7E9A2-7731-4A51-8B2A-97B314EF379B}" destId="{3E768165-7DEF-4CFC-9805-E25FAF115302}" srcOrd="1" destOrd="0" presId="urn:microsoft.com/office/officeart/2005/8/layout/vList3"/>
    <dgm:cxn modelId="{FCB24AE1-3F6A-4C9B-AA82-A99814343FA4}" type="presParOf" srcId="{CBA7E9A2-7731-4A51-8B2A-97B314EF379B}" destId="{2A819085-E1CD-459E-9D89-07542E911A37}" srcOrd="2" destOrd="0" presId="urn:microsoft.com/office/officeart/2005/8/layout/vList3"/>
    <dgm:cxn modelId="{4D530BFC-1EB3-48B4-BD0E-80527FE21A3F}" type="presParOf" srcId="{2A819085-E1CD-459E-9D89-07542E911A37}" destId="{3711FC1E-39FE-43EC-A701-605144BA64E6}" srcOrd="0" destOrd="0" presId="urn:microsoft.com/office/officeart/2005/8/layout/vList3"/>
    <dgm:cxn modelId="{A118DB13-FABD-46AD-B002-5C984A7E5B49}" type="presParOf" srcId="{2A819085-E1CD-459E-9D89-07542E911A37}" destId="{25887435-E7D6-47DE-A4A0-4744A75B24A3}" srcOrd="1" destOrd="0" presId="urn:microsoft.com/office/officeart/2005/8/layout/vList3"/>
    <dgm:cxn modelId="{29874233-255B-45D0-9AB4-D75DA4428062}" type="presParOf" srcId="{CBA7E9A2-7731-4A51-8B2A-97B314EF379B}" destId="{52397A6A-8B39-49DE-AB52-8644AA1DB2E8}" srcOrd="3" destOrd="0" presId="urn:microsoft.com/office/officeart/2005/8/layout/vList3"/>
    <dgm:cxn modelId="{F3EFEC67-3291-45DD-A345-C9A2D023F81D}" type="presParOf" srcId="{CBA7E9A2-7731-4A51-8B2A-97B314EF379B}" destId="{A4A2C5AF-ED89-4D90-86C2-5BA0F4DEAFFA}" srcOrd="4" destOrd="0" presId="urn:microsoft.com/office/officeart/2005/8/layout/vList3"/>
    <dgm:cxn modelId="{28B4F994-27C4-4171-9C6D-7EBDCE7E0ACE}" type="presParOf" srcId="{A4A2C5AF-ED89-4D90-86C2-5BA0F4DEAFFA}" destId="{553F6F7A-444B-4F18-9484-4E2C45E5D9E8}" srcOrd="0" destOrd="0" presId="urn:microsoft.com/office/officeart/2005/8/layout/vList3"/>
    <dgm:cxn modelId="{C302D07E-4708-4718-B649-147E22970FBA}" type="presParOf" srcId="{A4A2C5AF-ED89-4D90-86C2-5BA0F4DEAFFA}" destId="{3576C1FE-2810-41E1-AB6F-75E65E51B464}" srcOrd="1" destOrd="0" presId="urn:microsoft.com/office/officeart/2005/8/layout/vList3"/>
    <dgm:cxn modelId="{D2B6F2C7-B031-4C99-9B17-1AD6AAAB020D}" type="presParOf" srcId="{CBA7E9A2-7731-4A51-8B2A-97B314EF379B}" destId="{5208007A-8A22-4EA6-A06D-A5B948021FBB}" srcOrd="5" destOrd="0" presId="urn:microsoft.com/office/officeart/2005/8/layout/vList3"/>
    <dgm:cxn modelId="{DA6307F0-7EFE-4326-AF47-EE6CA2DA8AED}" type="presParOf" srcId="{CBA7E9A2-7731-4A51-8B2A-97B314EF379B}" destId="{F32E7C40-3117-4180-8E39-8F0461841F49}" srcOrd="6" destOrd="0" presId="urn:microsoft.com/office/officeart/2005/8/layout/vList3"/>
    <dgm:cxn modelId="{0DDDC8B4-A40B-41DE-883C-C2EFC8DAC3B9}" type="presParOf" srcId="{F32E7C40-3117-4180-8E39-8F0461841F49}" destId="{43F607C4-C87A-47DC-8274-9DEE8E720207}" srcOrd="0" destOrd="0" presId="urn:microsoft.com/office/officeart/2005/8/layout/vList3"/>
    <dgm:cxn modelId="{DFBE3E2B-5900-435F-A662-9EEC472C9F15}" type="presParOf" srcId="{F32E7C40-3117-4180-8E39-8F0461841F49}" destId="{9217B9F5-F5D8-48C6-B278-7D5D1ABE4061}" srcOrd="1" destOrd="0" presId="urn:microsoft.com/office/officeart/2005/8/layout/vList3"/>
    <dgm:cxn modelId="{3EBBD8F6-2303-47CA-9936-CFAC5F53ECB0}" type="presParOf" srcId="{CBA7E9A2-7731-4A51-8B2A-97B314EF379B}" destId="{DA33B271-BF3A-4116-AB65-F3F7EC1A54A9}" srcOrd="7" destOrd="0" presId="urn:microsoft.com/office/officeart/2005/8/layout/vList3"/>
    <dgm:cxn modelId="{029AD4FA-E675-4ECE-925B-168DDB7CA36D}" type="presParOf" srcId="{CBA7E9A2-7731-4A51-8B2A-97B314EF379B}" destId="{456AFA68-E0E9-46B2-8EE4-AA541492129C}" srcOrd="8" destOrd="0" presId="urn:microsoft.com/office/officeart/2005/8/layout/vList3"/>
    <dgm:cxn modelId="{AE2DAD1C-6B50-4D77-934E-A16299C721D9}" type="presParOf" srcId="{456AFA68-E0E9-46B2-8EE4-AA541492129C}" destId="{08DA4819-EF85-488F-99C9-AE301CF77204}" srcOrd="0" destOrd="0" presId="urn:microsoft.com/office/officeart/2005/8/layout/vList3"/>
    <dgm:cxn modelId="{5C20DBDD-00B0-4672-9474-C7464C9D44EF}" type="presParOf" srcId="{456AFA68-E0E9-46B2-8EE4-AA541492129C}" destId="{399ED6C4-35FB-40DF-BB54-E24AA4D2278A}" srcOrd="1" destOrd="0" presId="urn:microsoft.com/office/officeart/2005/8/layout/vList3"/>
    <dgm:cxn modelId="{0C645E04-19AA-4815-BED3-B0FCC30A7061}" type="presParOf" srcId="{CBA7E9A2-7731-4A51-8B2A-97B314EF379B}" destId="{11096807-AAD6-40E2-BE8F-AE7182D45AD8}" srcOrd="9" destOrd="0" presId="urn:microsoft.com/office/officeart/2005/8/layout/vList3"/>
    <dgm:cxn modelId="{ED77530F-FE03-4DB7-A4D8-9E34D9DCEC64}" type="presParOf" srcId="{CBA7E9A2-7731-4A51-8B2A-97B314EF379B}" destId="{502DCED8-1D18-4AEC-9051-79F44EBEBC22}" srcOrd="10" destOrd="0" presId="urn:microsoft.com/office/officeart/2005/8/layout/vList3"/>
    <dgm:cxn modelId="{D3BC6C05-8ECB-434D-96A1-B9B7DD83F6D9}" type="presParOf" srcId="{502DCED8-1D18-4AEC-9051-79F44EBEBC22}" destId="{F088B3CB-E085-466F-9745-860740A9265A}" srcOrd="0" destOrd="0" presId="urn:microsoft.com/office/officeart/2005/8/layout/vList3"/>
    <dgm:cxn modelId="{451381E9-139D-45BA-B41E-32DE59DF9AEB}" type="presParOf" srcId="{502DCED8-1D18-4AEC-9051-79F44EBEBC22}" destId="{1ECCCAC0-516B-45FD-96DB-CB223A5669B6}" srcOrd="1" destOrd="0" presId="urn:microsoft.com/office/officeart/2005/8/layout/vList3"/>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870E5ED-581E-48FB-8158-FE895BF41C23}"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GB"/>
        </a:p>
      </dgm:t>
    </dgm:pt>
    <dgm:pt modelId="{98288BBA-D012-40CB-8A7F-1C169E4409D5}">
      <dgm:prSet custT="1"/>
      <dgm:spPr>
        <a:solidFill>
          <a:srgbClr val="584B77"/>
        </a:solidFill>
      </dgm:spPr>
      <dgm:t>
        <a:bodyPr/>
        <a:lstStyle/>
        <a:p>
          <a:r>
            <a:rPr lang="en-US" sz="800" dirty="0">
              <a:latin typeface="Lato" panose="020F0502020204030203" pitchFamily="34" charset="0"/>
              <a:ea typeface="Lato" panose="020F0502020204030203" pitchFamily="34" charset="0"/>
              <a:cs typeface="Lato" panose="020F0502020204030203" pitchFamily="34" charset="0"/>
            </a:rPr>
            <a:t>Technology Company of the Year – </a:t>
          </a:r>
        </a:p>
        <a:p>
          <a:r>
            <a:rPr lang="en" sz="800" b="0" i="0" u="none" strike="noStrike" cap="none" dirty="0">
              <a:solidFill>
                <a:schemeClr val="bg1"/>
              </a:solidFill>
              <a:latin typeface="Lato" panose="020F0502020204030203" pitchFamily="34" charset="0"/>
              <a:ea typeface="Lato" panose="020F0502020204030203" pitchFamily="34" charset="0"/>
              <a:cs typeface="Lato" panose="020F0502020204030203" pitchFamily="34" charset="0"/>
              <a:sym typeface="Lato"/>
            </a:rPr>
            <a:t>Kooth Plc</a:t>
          </a:r>
          <a:endParaRPr lang="en-GB" sz="800" dirty="0">
            <a:solidFill>
              <a:schemeClr val="bg1"/>
            </a:solidFill>
            <a:latin typeface="Lato" panose="020F0502020204030203" pitchFamily="34" charset="0"/>
            <a:ea typeface="Lato" panose="020F0502020204030203" pitchFamily="34" charset="0"/>
            <a:cs typeface="Lato" panose="020F0502020204030203" pitchFamily="34" charset="0"/>
          </a:endParaRPr>
        </a:p>
      </dgm:t>
    </dgm:pt>
    <dgm:pt modelId="{AF568BC6-9996-4D28-ACEC-47D2C7A8DC9F}" type="parTrans" cxnId="{38E8B7D9-FAAF-4F04-9ADB-9CF1FFF14201}">
      <dgm:prSet/>
      <dgm:spPr/>
      <dgm:t>
        <a:bodyPr/>
        <a:lstStyle/>
        <a:p>
          <a:endParaRPr lang="en-GB" sz="800">
            <a:latin typeface="Lato" panose="020F0502020204030203" pitchFamily="34" charset="0"/>
            <a:ea typeface="Lato" panose="020F0502020204030203" pitchFamily="34" charset="0"/>
            <a:cs typeface="Lato" panose="020F0502020204030203" pitchFamily="34" charset="0"/>
          </a:endParaRPr>
        </a:p>
      </dgm:t>
    </dgm:pt>
    <dgm:pt modelId="{5BBDF7FA-A813-4DF1-AA2E-0D42345F3409}" type="sibTrans" cxnId="{38E8B7D9-FAAF-4F04-9ADB-9CF1FFF14201}">
      <dgm:prSet/>
      <dgm:spPr/>
      <dgm:t>
        <a:bodyPr/>
        <a:lstStyle/>
        <a:p>
          <a:endParaRPr lang="en-GB" sz="800">
            <a:latin typeface="Lato" panose="020F0502020204030203" pitchFamily="34" charset="0"/>
            <a:ea typeface="Lato" panose="020F0502020204030203" pitchFamily="34" charset="0"/>
            <a:cs typeface="Lato" panose="020F0502020204030203" pitchFamily="34" charset="0"/>
          </a:endParaRPr>
        </a:p>
      </dgm:t>
    </dgm:pt>
    <dgm:pt modelId="{B147AB1D-EB0F-4E81-BE64-9C78F2025752}">
      <dgm:prSet custT="1"/>
      <dgm:spPr>
        <a:solidFill>
          <a:srgbClr val="584B77"/>
        </a:solidFill>
      </dgm:spPr>
      <dgm:t>
        <a:bodyPr/>
        <a:lstStyle/>
        <a:p>
          <a:r>
            <a:rPr lang="en-US" sz="800" dirty="0">
              <a:latin typeface="Lato" panose="020F0502020204030203" pitchFamily="34" charset="0"/>
              <a:ea typeface="Lato" panose="020F0502020204030203" pitchFamily="34" charset="0"/>
              <a:cs typeface="Lato" panose="020F0502020204030203" pitchFamily="34" charset="0"/>
            </a:rPr>
            <a:t>ESG Company of the Year – </a:t>
          </a:r>
        </a:p>
        <a:p>
          <a:r>
            <a:rPr lang="en" sz="800" b="0" i="0" u="none" strike="noStrike" cap="none" dirty="0">
              <a:solidFill>
                <a:schemeClr val="bg1"/>
              </a:solidFill>
              <a:latin typeface="Lato" panose="020F0502020204030203" pitchFamily="34" charset="0"/>
              <a:ea typeface="Lato" panose="020F0502020204030203" pitchFamily="34" charset="0"/>
              <a:cs typeface="Lato" panose="020F0502020204030203" pitchFamily="34" charset="0"/>
              <a:sym typeface="Lato"/>
            </a:rPr>
            <a:t>Eden Research Plc</a:t>
          </a:r>
          <a:endParaRPr lang="en-GB" sz="800" dirty="0">
            <a:solidFill>
              <a:schemeClr val="bg1"/>
            </a:solidFill>
            <a:latin typeface="Lato" panose="020F0502020204030203" pitchFamily="34" charset="0"/>
            <a:ea typeface="Lato" panose="020F0502020204030203" pitchFamily="34" charset="0"/>
            <a:cs typeface="Lato" panose="020F0502020204030203" pitchFamily="34" charset="0"/>
          </a:endParaRPr>
        </a:p>
      </dgm:t>
    </dgm:pt>
    <dgm:pt modelId="{6F8D4A34-05FC-4660-84A0-094C79B10F49}" type="parTrans" cxnId="{81A7DDA9-8A34-447C-BB14-53C205191F6E}">
      <dgm:prSet/>
      <dgm:spPr/>
      <dgm:t>
        <a:bodyPr/>
        <a:lstStyle/>
        <a:p>
          <a:endParaRPr lang="en-GB" sz="800">
            <a:latin typeface="Lato" panose="020F0502020204030203" pitchFamily="34" charset="0"/>
            <a:ea typeface="Lato" panose="020F0502020204030203" pitchFamily="34" charset="0"/>
            <a:cs typeface="Lato" panose="020F0502020204030203" pitchFamily="34" charset="0"/>
          </a:endParaRPr>
        </a:p>
      </dgm:t>
    </dgm:pt>
    <dgm:pt modelId="{7428287B-F942-4ABA-BFE2-8D17A03F4071}" type="sibTrans" cxnId="{81A7DDA9-8A34-447C-BB14-53C205191F6E}">
      <dgm:prSet/>
      <dgm:spPr/>
      <dgm:t>
        <a:bodyPr/>
        <a:lstStyle/>
        <a:p>
          <a:endParaRPr lang="en-GB" sz="800">
            <a:latin typeface="Lato" panose="020F0502020204030203" pitchFamily="34" charset="0"/>
            <a:ea typeface="Lato" panose="020F0502020204030203" pitchFamily="34" charset="0"/>
            <a:cs typeface="Lato" panose="020F0502020204030203" pitchFamily="34" charset="0"/>
          </a:endParaRPr>
        </a:p>
      </dgm:t>
    </dgm:pt>
    <dgm:pt modelId="{ACDA116E-1CA6-421D-923B-12B8F549FA11}">
      <dgm:prSet custT="1"/>
      <dgm:spPr>
        <a:solidFill>
          <a:srgbClr val="584B77"/>
        </a:solidFill>
      </dgm:spPr>
      <dgm:t>
        <a:bodyPr/>
        <a:lstStyle/>
        <a:p>
          <a:r>
            <a:rPr lang="en-US" sz="800" dirty="0">
              <a:latin typeface="Lato" panose="020F0502020204030203" pitchFamily="34" charset="0"/>
              <a:ea typeface="Lato" panose="020F0502020204030203" pitchFamily="34" charset="0"/>
              <a:cs typeface="Lato" panose="020F0502020204030203" pitchFamily="34" charset="0"/>
            </a:rPr>
            <a:t>Analyst of the Year – </a:t>
          </a:r>
        </a:p>
        <a:p>
          <a:r>
            <a:rPr lang="en" sz="800" b="0" i="0" u="none" strike="noStrike" cap="none" dirty="0">
              <a:solidFill>
                <a:schemeClr val="bg1"/>
              </a:solidFill>
              <a:latin typeface="Lato" panose="020F0502020204030203" pitchFamily="34" charset="0"/>
              <a:ea typeface="Lato" panose="020F0502020204030203" pitchFamily="34" charset="0"/>
              <a:cs typeface="Lato" panose="020F0502020204030203" pitchFamily="34" charset="0"/>
              <a:sym typeface="Lato"/>
            </a:rPr>
            <a:t>Charles Hall – Peel Hunt</a:t>
          </a:r>
          <a:endParaRPr lang="en-GB" sz="800" dirty="0">
            <a:solidFill>
              <a:schemeClr val="bg1"/>
            </a:solidFill>
            <a:latin typeface="Lato" panose="020F0502020204030203" pitchFamily="34" charset="0"/>
            <a:ea typeface="Lato" panose="020F0502020204030203" pitchFamily="34" charset="0"/>
            <a:cs typeface="Lato" panose="020F0502020204030203" pitchFamily="34" charset="0"/>
          </a:endParaRPr>
        </a:p>
      </dgm:t>
    </dgm:pt>
    <dgm:pt modelId="{E209DE7F-A4BD-47F7-8ED6-FA10D45A1821}" type="parTrans" cxnId="{7C1F7993-2318-4489-90C0-7125A9C6FFD6}">
      <dgm:prSet/>
      <dgm:spPr/>
      <dgm:t>
        <a:bodyPr/>
        <a:lstStyle/>
        <a:p>
          <a:endParaRPr lang="en-GB" sz="800">
            <a:latin typeface="Lato" panose="020F0502020204030203" pitchFamily="34" charset="0"/>
            <a:ea typeface="Lato" panose="020F0502020204030203" pitchFamily="34" charset="0"/>
            <a:cs typeface="Lato" panose="020F0502020204030203" pitchFamily="34" charset="0"/>
          </a:endParaRPr>
        </a:p>
      </dgm:t>
    </dgm:pt>
    <dgm:pt modelId="{6EF6D79E-461C-4A10-8069-A4364565562B}" type="sibTrans" cxnId="{7C1F7993-2318-4489-90C0-7125A9C6FFD6}">
      <dgm:prSet/>
      <dgm:spPr/>
      <dgm:t>
        <a:bodyPr/>
        <a:lstStyle/>
        <a:p>
          <a:endParaRPr lang="en-GB" sz="800">
            <a:latin typeface="Lato" panose="020F0502020204030203" pitchFamily="34" charset="0"/>
            <a:ea typeface="Lato" panose="020F0502020204030203" pitchFamily="34" charset="0"/>
            <a:cs typeface="Lato" panose="020F0502020204030203" pitchFamily="34" charset="0"/>
          </a:endParaRPr>
        </a:p>
      </dgm:t>
    </dgm:pt>
    <dgm:pt modelId="{0CDF8C62-F17F-4D2E-B1EF-D21586F3CFEC}">
      <dgm:prSet custT="1"/>
      <dgm:spPr>
        <a:solidFill>
          <a:srgbClr val="584B77"/>
        </a:solidFill>
      </dgm:spPr>
      <dgm:t>
        <a:bodyPr/>
        <a:lstStyle/>
        <a:p>
          <a:r>
            <a:rPr lang="en-US" sz="800" dirty="0">
              <a:latin typeface="Lato" panose="020F0502020204030203" pitchFamily="34" charset="0"/>
              <a:ea typeface="Lato" panose="020F0502020204030203" pitchFamily="34" charset="0"/>
              <a:cs typeface="Lato" panose="020F0502020204030203" pitchFamily="34" charset="0"/>
            </a:rPr>
            <a:t>Diversity, Engagement &amp; Inclusivity Award </a:t>
          </a:r>
        </a:p>
        <a:p>
          <a:r>
            <a:rPr lang="en" sz="800" b="0" i="0" u="none" strike="noStrike" cap="none" dirty="0">
              <a:solidFill>
                <a:schemeClr val="bg1"/>
              </a:solidFill>
              <a:latin typeface="Lato" panose="020F0502020204030203" pitchFamily="34" charset="0"/>
              <a:ea typeface="Lato" panose="020F0502020204030203" pitchFamily="34" charset="0"/>
              <a:cs typeface="Lato" panose="020F0502020204030203" pitchFamily="34" charset="0"/>
              <a:sym typeface="Lato"/>
            </a:rPr>
            <a:t>TPXimpact Holdings Plc</a:t>
          </a:r>
          <a:endParaRPr lang="en-GB" sz="800" dirty="0">
            <a:solidFill>
              <a:schemeClr val="bg1"/>
            </a:solidFill>
            <a:latin typeface="Lato" panose="020F0502020204030203" pitchFamily="34" charset="0"/>
            <a:ea typeface="Lato" panose="020F0502020204030203" pitchFamily="34" charset="0"/>
            <a:cs typeface="Lato" panose="020F0502020204030203" pitchFamily="34" charset="0"/>
          </a:endParaRPr>
        </a:p>
      </dgm:t>
    </dgm:pt>
    <dgm:pt modelId="{1C2F3B56-B865-4DB2-934F-A1E25677097C}" type="parTrans" cxnId="{244384EA-6A05-41F5-B109-7E0B5698ED17}">
      <dgm:prSet/>
      <dgm:spPr/>
      <dgm:t>
        <a:bodyPr/>
        <a:lstStyle/>
        <a:p>
          <a:endParaRPr lang="en-GB" sz="800">
            <a:latin typeface="Lato" panose="020F0502020204030203" pitchFamily="34" charset="0"/>
            <a:ea typeface="Lato" panose="020F0502020204030203" pitchFamily="34" charset="0"/>
            <a:cs typeface="Lato" panose="020F0502020204030203" pitchFamily="34" charset="0"/>
          </a:endParaRPr>
        </a:p>
      </dgm:t>
    </dgm:pt>
    <dgm:pt modelId="{9927A3F0-51DD-48C8-A347-B2F9B9AFD6B2}" type="sibTrans" cxnId="{244384EA-6A05-41F5-B109-7E0B5698ED17}">
      <dgm:prSet/>
      <dgm:spPr/>
      <dgm:t>
        <a:bodyPr/>
        <a:lstStyle/>
        <a:p>
          <a:endParaRPr lang="en-GB" sz="800">
            <a:latin typeface="Lato" panose="020F0502020204030203" pitchFamily="34" charset="0"/>
            <a:ea typeface="Lato" panose="020F0502020204030203" pitchFamily="34" charset="0"/>
            <a:cs typeface="Lato" panose="020F0502020204030203" pitchFamily="34" charset="0"/>
          </a:endParaRPr>
        </a:p>
      </dgm:t>
    </dgm:pt>
    <dgm:pt modelId="{8DA2A727-CBD6-4C76-8FB7-02F39DA77778}">
      <dgm:prSet custT="1"/>
      <dgm:spPr>
        <a:solidFill>
          <a:srgbClr val="584B77"/>
        </a:solidFill>
      </dgm:spPr>
      <dgm:t>
        <a:bodyPr/>
        <a:lstStyle/>
        <a:p>
          <a:r>
            <a:rPr lang="en-US" sz="800" dirty="0">
              <a:latin typeface="Lato" panose="020F0502020204030203" pitchFamily="34" charset="0"/>
              <a:ea typeface="Lato" panose="020F0502020204030203" pitchFamily="34" charset="0"/>
              <a:cs typeface="Lato" panose="020F0502020204030203" pitchFamily="34" charset="0"/>
            </a:rPr>
            <a:t>Investor Relations Success Award – </a:t>
          </a:r>
        </a:p>
        <a:p>
          <a:r>
            <a:rPr lang="en-GB" sz="800" dirty="0">
              <a:latin typeface="Lato" panose="020F0502020204030203" pitchFamily="34" charset="0"/>
              <a:ea typeface="Lato" panose="020F0502020204030203" pitchFamily="34" charset="0"/>
              <a:cs typeface="Lato" panose="020F0502020204030203" pitchFamily="34" charset="0"/>
            </a:rPr>
            <a:t>Cohort Plc</a:t>
          </a:r>
        </a:p>
      </dgm:t>
    </dgm:pt>
    <dgm:pt modelId="{3F8DF678-A86A-4520-83E6-96B4A2138D06}" type="parTrans" cxnId="{6B1EDE10-9479-49ED-9873-9E52AF5B2955}">
      <dgm:prSet/>
      <dgm:spPr/>
      <dgm:t>
        <a:bodyPr/>
        <a:lstStyle/>
        <a:p>
          <a:endParaRPr lang="en-GB" sz="800">
            <a:latin typeface="Lato" panose="020F0502020204030203" pitchFamily="34" charset="0"/>
            <a:ea typeface="Lato" panose="020F0502020204030203" pitchFamily="34" charset="0"/>
            <a:cs typeface="Lato" panose="020F0502020204030203" pitchFamily="34" charset="0"/>
          </a:endParaRPr>
        </a:p>
      </dgm:t>
    </dgm:pt>
    <dgm:pt modelId="{7DBEE9FF-3B44-44AE-8EAD-9434E7D09424}" type="sibTrans" cxnId="{6B1EDE10-9479-49ED-9873-9E52AF5B2955}">
      <dgm:prSet/>
      <dgm:spPr/>
      <dgm:t>
        <a:bodyPr/>
        <a:lstStyle/>
        <a:p>
          <a:endParaRPr lang="en-GB" sz="800">
            <a:latin typeface="Lato" panose="020F0502020204030203" pitchFamily="34" charset="0"/>
            <a:ea typeface="Lato" panose="020F0502020204030203" pitchFamily="34" charset="0"/>
            <a:cs typeface="Lato" panose="020F0502020204030203" pitchFamily="34" charset="0"/>
          </a:endParaRPr>
        </a:p>
      </dgm:t>
    </dgm:pt>
    <dgm:pt modelId="{9CE00091-9B7A-4876-B384-BC5A3B4A4C84}">
      <dgm:prSet custT="1"/>
      <dgm:spPr>
        <a:solidFill>
          <a:srgbClr val="584B77"/>
        </a:solidFill>
      </dgm:spPr>
      <dgm:t>
        <a:bodyPr/>
        <a:lstStyle/>
        <a:p>
          <a:r>
            <a:rPr lang="en-US" sz="800" dirty="0">
              <a:latin typeface="Lato" panose="020F0502020204030203" pitchFamily="34" charset="0"/>
              <a:ea typeface="Lato" panose="020F0502020204030203" pitchFamily="34" charset="0"/>
              <a:cs typeface="Lato" panose="020F0502020204030203" pitchFamily="34" charset="0"/>
            </a:rPr>
            <a:t>Dividend Hero of the Year – </a:t>
          </a:r>
        </a:p>
        <a:p>
          <a:r>
            <a:rPr lang="en" sz="800" b="0" i="0" u="none" strike="noStrike" cap="none" dirty="0">
              <a:solidFill>
                <a:schemeClr val="bg1"/>
              </a:solidFill>
              <a:latin typeface="Lato" panose="020F0502020204030203" pitchFamily="34" charset="0"/>
              <a:ea typeface="Lato" panose="020F0502020204030203" pitchFamily="34" charset="0"/>
              <a:cs typeface="Lato" panose="020F0502020204030203" pitchFamily="34" charset="0"/>
              <a:sym typeface="Lato"/>
            </a:rPr>
            <a:t>Cohort Plc</a:t>
          </a:r>
          <a:endParaRPr lang="en-GB" sz="800" dirty="0">
            <a:solidFill>
              <a:schemeClr val="bg1"/>
            </a:solidFill>
            <a:latin typeface="Lato" panose="020F0502020204030203" pitchFamily="34" charset="0"/>
            <a:ea typeface="Lato" panose="020F0502020204030203" pitchFamily="34" charset="0"/>
            <a:cs typeface="Lato" panose="020F0502020204030203" pitchFamily="34" charset="0"/>
          </a:endParaRPr>
        </a:p>
      </dgm:t>
    </dgm:pt>
    <dgm:pt modelId="{06FB354B-2571-4955-9E77-A9C845C32ABD}" type="sibTrans" cxnId="{41E04AFE-5C16-4D42-9E5C-1C0A4484CB2A}">
      <dgm:prSet/>
      <dgm:spPr/>
      <dgm:t>
        <a:bodyPr/>
        <a:lstStyle/>
        <a:p>
          <a:endParaRPr lang="en-GB" sz="800">
            <a:latin typeface="Lato" panose="020F0502020204030203" pitchFamily="34" charset="0"/>
            <a:ea typeface="Lato" panose="020F0502020204030203" pitchFamily="34" charset="0"/>
            <a:cs typeface="Lato" panose="020F0502020204030203" pitchFamily="34" charset="0"/>
          </a:endParaRPr>
        </a:p>
      </dgm:t>
    </dgm:pt>
    <dgm:pt modelId="{D8B8607F-8950-4D0C-A216-A3FFC8A8062E}" type="parTrans" cxnId="{41E04AFE-5C16-4D42-9E5C-1C0A4484CB2A}">
      <dgm:prSet/>
      <dgm:spPr/>
      <dgm:t>
        <a:bodyPr/>
        <a:lstStyle/>
        <a:p>
          <a:endParaRPr lang="en-GB" sz="800">
            <a:latin typeface="Lato" panose="020F0502020204030203" pitchFamily="34" charset="0"/>
            <a:ea typeface="Lato" panose="020F0502020204030203" pitchFamily="34" charset="0"/>
            <a:cs typeface="Lato" panose="020F0502020204030203" pitchFamily="34" charset="0"/>
          </a:endParaRPr>
        </a:p>
      </dgm:t>
    </dgm:pt>
    <dgm:pt modelId="{CBA7E9A2-7731-4A51-8B2A-97B314EF379B}" type="pres">
      <dgm:prSet presAssocID="{6870E5ED-581E-48FB-8158-FE895BF41C23}" presName="linearFlow" presStyleCnt="0">
        <dgm:presLayoutVars>
          <dgm:dir/>
          <dgm:resizeHandles val="exact"/>
        </dgm:presLayoutVars>
      </dgm:prSet>
      <dgm:spPr/>
    </dgm:pt>
    <dgm:pt modelId="{6B7CCBA6-5560-4C7F-A803-C60E2AF518C4}" type="pres">
      <dgm:prSet presAssocID="{98288BBA-D012-40CB-8A7F-1C169E4409D5}" presName="composite" presStyleCnt="0"/>
      <dgm:spPr/>
    </dgm:pt>
    <dgm:pt modelId="{F1466FE3-9628-491A-B55B-81E5F7F77DDB}" type="pres">
      <dgm:prSet presAssocID="{98288BBA-D012-40CB-8A7F-1C169E4409D5}" presName="imgShp" presStyleLbl="fgImgPlac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Trophy with solid fill"/>
        </a:ext>
      </dgm:extLst>
    </dgm:pt>
    <dgm:pt modelId="{3D23EA21-1549-449B-A099-9ACDEBFD054B}" type="pres">
      <dgm:prSet presAssocID="{98288BBA-D012-40CB-8A7F-1C169E4409D5}" presName="txShp" presStyleLbl="node1" presStyleIdx="0" presStyleCnt="6">
        <dgm:presLayoutVars>
          <dgm:bulletEnabled val="1"/>
        </dgm:presLayoutVars>
      </dgm:prSet>
      <dgm:spPr/>
    </dgm:pt>
    <dgm:pt modelId="{3E768165-7DEF-4CFC-9805-E25FAF115302}" type="pres">
      <dgm:prSet presAssocID="{5BBDF7FA-A813-4DF1-AA2E-0D42345F3409}" presName="spacing" presStyleCnt="0"/>
      <dgm:spPr/>
    </dgm:pt>
    <dgm:pt modelId="{2A819085-E1CD-459E-9D89-07542E911A37}" type="pres">
      <dgm:prSet presAssocID="{9CE00091-9B7A-4876-B384-BC5A3B4A4C84}" presName="composite" presStyleCnt="0"/>
      <dgm:spPr/>
    </dgm:pt>
    <dgm:pt modelId="{3711FC1E-39FE-43EC-A701-605144BA64E6}" type="pres">
      <dgm:prSet presAssocID="{9CE00091-9B7A-4876-B384-BC5A3B4A4C84}" presName="imgShp" presStyleLbl="fgImgPlace1" presStyleIdx="1"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Trophy with solid fill"/>
        </a:ext>
      </dgm:extLst>
    </dgm:pt>
    <dgm:pt modelId="{25887435-E7D6-47DE-A4A0-4744A75B24A3}" type="pres">
      <dgm:prSet presAssocID="{9CE00091-9B7A-4876-B384-BC5A3B4A4C84}" presName="txShp" presStyleLbl="node1" presStyleIdx="1" presStyleCnt="6">
        <dgm:presLayoutVars>
          <dgm:bulletEnabled val="1"/>
        </dgm:presLayoutVars>
      </dgm:prSet>
      <dgm:spPr/>
    </dgm:pt>
    <dgm:pt modelId="{52397A6A-8B39-49DE-AB52-8644AA1DB2E8}" type="pres">
      <dgm:prSet presAssocID="{06FB354B-2571-4955-9E77-A9C845C32ABD}" presName="spacing" presStyleCnt="0"/>
      <dgm:spPr/>
    </dgm:pt>
    <dgm:pt modelId="{A4A2C5AF-ED89-4D90-86C2-5BA0F4DEAFFA}" type="pres">
      <dgm:prSet presAssocID="{B147AB1D-EB0F-4E81-BE64-9C78F2025752}" presName="composite" presStyleCnt="0"/>
      <dgm:spPr/>
    </dgm:pt>
    <dgm:pt modelId="{553F6F7A-444B-4F18-9484-4E2C45E5D9E8}" type="pres">
      <dgm:prSet presAssocID="{B147AB1D-EB0F-4E81-BE64-9C78F2025752}" presName="imgShp" presStyleLbl="fgImgPlace1" presStyleIdx="2"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Trophy with solid fill"/>
        </a:ext>
      </dgm:extLst>
    </dgm:pt>
    <dgm:pt modelId="{3576C1FE-2810-41E1-AB6F-75E65E51B464}" type="pres">
      <dgm:prSet presAssocID="{B147AB1D-EB0F-4E81-BE64-9C78F2025752}" presName="txShp" presStyleLbl="node1" presStyleIdx="2" presStyleCnt="6">
        <dgm:presLayoutVars>
          <dgm:bulletEnabled val="1"/>
        </dgm:presLayoutVars>
      </dgm:prSet>
      <dgm:spPr/>
    </dgm:pt>
    <dgm:pt modelId="{5208007A-8A22-4EA6-A06D-A5B948021FBB}" type="pres">
      <dgm:prSet presAssocID="{7428287B-F942-4ABA-BFE2-8D17A03F4071}" presName="spacing" presStyleCnt="0"/>
      <dgm:spPr/>
    </dgm:pt>
    <dgm:pt modelId="{F32E7C40-3117-4180-8E39-8F0461841F49}" type="pres">
      <dgm:prSet presAssocID="{ACDA116E-1CA6-421D-923B-12B8F549FA11}" presName="composite" presStyleCnt="0"/>
      <dgm:spPr/>
    </dgm:pt>
    <dgm:pt modelId="{43F607C4-C87A-47DC-8274-9DEE8E720207}" type="pres">
      <dgm:prSet presAssocID="{ACDA116E-1CA6-421D-923B-12B8F549FA11}" presName="imgShp" presStyleLbl="fgImgPlace1" presStyleIdx="3"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Trophy with solid fill"/>
        </a:ext>
      </dgm:extLst>
    </dgm:pt>
    <dgm:pt modelId="{9217B9F5-F5D8-48C6-B278-7D5D1ABE4061}" type="pres">
      <dgm:prSet presAssocID="{ACDA116E-1CA6-421D-923B-12B8F549FA11}" presName="txShp" presStyleLbl="node1" presStyleIdx="3" presStyleCnt="6">
        <dgm:presLayoutVars>
          <dgm:bulletEnabled val="1"/>
        </dgm:presLayoutVars>
      </dgm:prSet>
      <dgm:spPr/>
    </dgm:pt>
    <dgm:pt modelId="{DA33B271-BF3A-4116-AB65-F3F7EC1A54A9}" type="pres">
      <dgm:prSet presAssocID="{6EF6D79E-461C-4A10-8069-A4364565562B}" presName="spacing" presStyleCnt="0"/>
      <dgm:spPr/>
    </dgm:pt>
    <dgm:pt modelId="{456AFA68-E0E9-46B2-8EE4-AA541492129C}" type="pres">
      <dgm:prSet presAssocID="{0CDF8C62-F17F-4D2E-B1EF-D21586F3CFEC}" presName="composite" presStyleCnt="0"/>
      <dgm:spPr/>
    </dgm:pt>
    <dgm:pt modelId="{08DA4819-EF85-488F-99C9-AE301CF77204}" type="pres">
      <dgm:prSet presAssocID="{0CDF8C62-F17F-4D2E-B1EF-D21586F3CFEC}" presName="imgShp" presStyleLbl="fgImgPlace1" presStyleIdx="4"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Trophy with solid fill"/>
        </a:ext>
      </dgm:extLst>
    </dgm:pt>
    <dgm:pt modelId="{399ED6C4-35FB-40DF-BB54-E24AA4D2278A}" type="pres">
      <dgm:prSet presAssocID="{0CDF8C62-F17F-4D2E-B1EF-D21586F3CFEC}" presName="txShp" presStyleLbl="node1" presStyleIdx="4" presStyleCnt="6">
        <dgm:presLayoutVars>
          <dgm:bulletEnabled val="1"/>
        </dgm:presLayoutVars>
      </dgm:prSet>
      <dgm:spPr/>
    </dgm:pt>
    <dgm:pt modelId="{11096807-AAD6-40E2-BE8F-AE7182D45AD8}" type="pres">
      <dgm:prSet presAssocID="{9927A3F0-51DD-48C8-A347-B2F9B9AFD6B2}" presName="spacing" presStyleCnt="0"/>
      <dgm:spPr/>
    </dgm:pt>
    <dgm:pt modelId="{502DCED8-1D18-4AEC-9051-79F44EBEBC22}" type="pres">
      <dgm:prSet presAssocID="{8DA2A727-CBD6-4C76-8FB7-02F39DA77778}" presName="composite" presStyleCnt="0"/>
      <dgm:spPr/>
    </dgm:pt>
    <dgm:pt modelId="{F088B3CB-E085-466F-9745-860740A9265A}" type="pres">
      <dgm:prSet presAssocID="{8DA2A727-CBD6-4C76-8FB7-02F39DA77778}" presName="imgShp" presStyleLbl="fgImgPlace1" presStyleIdx="5"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Trophy with solid fill"/>
        </a:ext>
      </dgm:extLst>
    </dgm:pt>
    <dgm:pt modelId="{1ECCCAC0-516B-45FD-96DB-CB223A5669B6}" type="pres">
      <dgm:prSet presAssocID="{8DA2A727-CBD6-4C76-8FB7-02F39DA77778}" presName="txShp" presStyleLbl="node1" presStyleIdx="5" presStyleCnt="6">
        <dgm:presLayoutVars>
          <dgm:bulletEnabled val="1"/>
        </dgm:presLayoutVars>
      </dgm:prSet>
      <dgm:spPr/>
    </dgm:pt>
  </dgm:ptLst>
  <dgm:cxnLst>
    <dgm:cxn modelId="{B7C46209-B8AC-4BD6-9A6A-288E87E9EE25}" type="presOf" srcId="{98288BBA-D012-40CB-8A7F-1C169E4409D5}" destId="{3D23EA21-1549-449B-A099-9ACDEBFD054B}" srcOrd="0" destOrd="0" presId="urn:microsoft.com/office/officeart/2005/8/layout/vList3"/>
    <dgm:cxn modelId="{6B1EDE10-9479-49ED-9873-9E52AF5B2955}" srcId="{6870E5ED-581E-48FB-8158-FE895BF41C23}" destId="{8DA2A727-CBD6-4C76-8FB7-02F39DA77778}" srcOrd="5" destOrd="0" parTransId="{3F8DF678-A86A-4520-83E6-96B4A2138D06}" sibTransId="{7DBEE9FF-3B44-44AE-8EAD-9434E7D09424}"/>
    <dgm:cxn modelId="{1235245A-6A38-4A6C-908F-52FF0387A1E8}" type="presOf" srcId="{6870E5ED-581E-48FB-8158-FE895BF41C23}" destId="{CBA7E9A2-7731-4A51-8B2A-97B314EF379B}" srcOrd="0" destOrd="0" presId="urn:microsoft.com/office/officeart/2005/8/layout/vList3"/>
    <dgm:cxn modelId="{7C1F7993-2318-4489-90C0-7125A9C6FFD6}" srcId="{6870E5ED-581E-48FB-8158-FE895BF41C23}" destId="{ACDA116E-1CA6-421D-923B-12B8F549FA11}" srcOrd="3" destOrd="0" parTransId="{E209DE7F-A4BD-47F7-8ED6-FA10D45A1821}" sibTransId="{6EF6D79E-461C-4A10-8069-A4364565562B}"/>
    <dgm:cxn modelId="{81A7DDA9-8A34-447C-BB14-53C205191F6E}" srcId="{6870E5ED-581E-48FB-8158-FE895BF41C23}" destId="{B147AB1D-EB0F-4E81-BE64-9C78F2025752}" srcOrd="2" destOrd="0" parTransId="{6F8D4A34-05FC-4660-84A0-094C79B10F49}" sibTransId="{7428287B-F942-4ABA-BFE2-8D17A03F4071}"/>
    <dgm:cxn modelId="{DB1032BE-9E9D-4085-882E-AA449C3F7B35}" type="presOf" srcId="{0CDF8C62-F17F-4D2E-B1EF-D21586F3CFEC}" destId="{399ED6C4-35FB-40DF-BB54-E24AA4D2278A}" srcOrd="0" destOrd="0" presId="urn:microsoft.com/office/officeart/2005/8/layout/vList3"/>
    <dgm:cxn modelId="{F26652C2-99A4-4544-998E-3C9AE5C5D73B}" type="presOf" srcId="{8DA2A727-CBD6-4C76-8FB7-02F39DA77778}" destId="{1ECCCAC0-516B-45FD-96DB-CB223A5669B6}" srcOrd="0" destOrd="0" presId="urn:microsoft.com/office/officeart/2005/8/layout/vList3"/>
    <dgm:cxn modelId="{38E8B7D9-FAAF-4F04-9ADB-9CF1FFF14201}" srcId="{6870E5ED-581E-48FB-8158-FE895BF41C23}" destId="{98288BBA-D012-40CB-8A7F-1C169E4409D5}" srcOrd="0" destOrd="0" parTransId="{AF568BC6-9996-4D28-ACEC-47D2C7A8DC9F}" sibTransId="{5BBDF7FA-A813-4DF1-AA2E-0D42345F3409}"/>
    <dgm:cxn modelId="{59BA6ADC-2B23-4B5F-BA60-E646D98C8918}" type="presOf" srcId="{ACDA116E-1CA6-421D-923B-12B8F549FA11}" destId="{9217B9F5-F5D8-48C6-B278-7D5D1ABE4061}" srcOrd="0" destOrd="0" presId="urn:microsoft.com/office/officeart/2005/8/layout/vList3"/>
    <dgm:cxn modelId="{E37906DF-FD4F-4C82-B58C-1B8214ADFE91}" type="presOf" srcId="{9CE00091-9B7A-4876-B384-BC5A3B4A4C84}" destId="{25887435-E7D6-47DE-A4A0-4744A75B24A3}" srcOrd="0" destOrd="0" presId="urn:microsoft.com/office/officeart/2005/8/layout/vList3"/>
    <dgm:cxn modelId="{244384EA-6A05-41F5-B109-7E0B5698ED17}" srcId="{6870E5ED-581E-48FB-8158-FE895BF41C23}" destId="{0CDF8C62-F17F-4D2E-B1EF-D21586F3CFEC}" srcOrd="4" destOrd="0" parTransId="{1C2F3B56-B865-4DB2-934F-A1E25677097C}" sibTransId="{9927A3F0-51DD-48C8-A347-B2F9B9AFD6B2}"/>
    <dgm:cxn modelId="{6FD647EF-ADD6-4B48-9362-D1F8FC53F5E1}" type="presOf" srcId="{B147AB1D-EB0F-4E81-BE64-9C78F2025752}" destId="{3576C1FE-2810-41E1-AB6F-75E65E51B464}" srcOrd="0" destOrd="0" presId="urn:microsoft.com/office/officeart/2005/8/layout/vList3"/>
    <dgm:cxn modelId="{41E04AFE-5C16-4D42-9E5C-1C0A4484CB2A}" srcId="{6870E5ED-581E-48FB-8158-FE895BF41C23}" destId="{9CE00091-9B7A-4876-B384-BC5A3B4A4C84}" srcOrd="1" destOrd="0" parTransId="{D8B8607F-8950-4D0C-A216-A3FFC8A8062E}" sibTransId="{06FB354B-2571-4955-9E77-A9C845C32ABD}"/>
    <dgm:cxn modelId="{C5FCC4C1-8926-48DF-9AE5-EE3C9826E9A0}" type="presParOf" srcId="{CBA7E9A2-7731-4A51-8B2A-97B314EF379B}" destId="{6B7CCBA6-5560-4C7F-A803-C60E2AF518C4}" srcOrd="0" destOrd="0" presId="urn:microsoft.com/office/officeart/2005/8/layout/vList3"/>
    <dgm:cxn modelId="{021A99C6-42CC-433E-910A-655C316C0645}" type="presParOf" srcId="{6B7CCBA6-5560-4C7F-A803-C60E2AF518C4}" destId="{F1466FE3-9628-491A-B55B-81E5F7F77DDB}" srcOrd="0" destOrd="0" presId="urn:microsoft.com/office/officeart/2005/8/layout/vList3"/>
    <dgm:cxn modelId="{CBD4389A-5E45-4146-B2EE-A1E5D8A39264}" type="presParOf" srcId="{6B7CCBA6-5560-4C7F-A803-C60E2AF518C4}" destId="{3D23EA21-1549-449B-A099-9ACDEBFD054B}" srcOrd="1" destOrd="0" presId="urn:microsoft.com/office/officeart/2005/8/layout/vList3"/>
    <dgm:cxn modelId="{0875AFE3-AF68-4AE0-AC77-6B43C95F4F55}" type="presParOf" srcId="{CBA7E9A2-7731-4A51-8B2A-97B314EF379B}" destId="{3E768165-7DEF-4CFC-9805-E25FAF115302}" srcOrd="1" destOrd="0" presId="urn:microsoft.com/office/officeart/2005/8/layout/vList3"/>
    <dgm:cxn modelId="{FCB24AE1-3F6A-4C9B-AA82-A99814343FA4}" type="presParOf" srcId="{CBA7E9A2-7731-4A51-8B2A-97B314EF379B}" destId="{2A819085-E1CD-459E-9D89-07542E911A37}" srcOrd="2" destOrd="0" presId="urn:microsoft.com/office/officeart/2005/8/layout/vList3"/>
    <dgm:cxn modelId="{4D530BFC-1EB3-48B4-BD0E-80527FE21A3F}" type="presParOf" srcId="{2A819085-E1CD-459E-9D89-07542E911A37}" destId="{3711FC1E-39FE-43EC-A701-605144BA64E6}" srcOrd="0" destOrd="0" presId="urn:microsoft.com/office/officeart/2005/8/layout/vList3"/>
    <dgm:cxn modelId="{A118DB13-FABD-46AD-B002-5C984A7E5B49}" type="presParOf" srcId="{2A819085-E1CD-459E-9D89-07542E911A37}" destId="{25887435-E7D6-47DE-A4A0-4744A75B24A3}" srcOrd="1" destOrd="0" presId="urn:microsoft.com/office/officeart/2005/8/layout/vList3"/>
    <dgm:cxn modelId="{29874233-255B-45D0-9AB4-D75DA4428062}" type="presParOf" srcId="{CBA7E9A2-7731-4A51-8B2A-97B314EF379B}" destId="{52397A6A-8B39-49DE-AB52-8644AA1DB2E8}" srcOrd="3" destOrd="0" presId="urn:microsoft.com/office/officeart/2005/8/layout/vList3"/>
    <dgm:cxn modelId="{F3EFEC67-3291-45DD-A345-C9A2D023F81D}" type="presParOf" srcId="{CBA7E9A2-7731-4A51-8B2A-97B314EF379B}" destId="{A4A2C5AF-ED89-4D90-86C2-5BA0F4DEAFFA}" srcOrd="4" destOrd="0" presId="urn:microsoft.com/office/officeart/2005/8/layout/vList3"/>
    <dgm:cxn modelId="{28B4F994-27C4-4171-9C6D-7EBDCE7E0ACE}" type="presParOf" srcId="{A4A2C5AF-ED89-4D90-86C2-5BA0F4DEAFFA}" destId="{553F6F7A-444B-4F18-9484-4E2C45E5D9E8}" srcOrd="0" destOrd="0" presId="urn:microsoft.com/office/officeart/2005/8/layout/vList3"/>
    <dgm:cxn modelId="{C302D07E-4708-4718-B649-147E22970FBA}" type="presParOf" srcId="{A4A2C5AF-ED89-4D90-86C2-5BA0F4DEAFFA}" destId="{3576C1FE-2810-41E1-AB6F-75E65E51B464}" srcOrd="1" destOrd="0" presId="urn:microsoft.com/office/officeart/2005/8/layout/vList3"/>
    <dgm:cxn modelId="{D2B6F2C7-B031-4C99-9B17-1AD6AAAB020D}" type="presParOf" srcId="{CBA7E9A2-7731-4A51-8B2A-97B314EF379B}" destId="{5208007A-8A22-4EA6-A06D-A5B948021FBB}" srcOrd="5" destOrd="0" presId="urn:microsoft.com/office/officeart/2005/8/layout/vList3"/>
    <dgm:cxn modelId="{DA6307F0-7EFE-4326-AF47-EE6CA2DA8AED}" type="presParOf" srcId="{CBA7E9A2-7731-4A51-8B2A-97B314EF379B}" destId="{F32E7C40-3117-4180-8E39-8F0461841F49}" srcOrd="6" destOrd="0" presId="urn:microsoft.com/office/officeart/2005/8/layout/vList3"/>
    <dgm:cxn modelId="{0DDDC8B4-A40B-41DE-883C-C2EFC8DAC3B9}" type="presParOf" srcId="{F32E7C40-3117-4180-8E39-8F0461841F49}" destId="{43F607C4-C87A-47DC-8274-9DEE8E720207}" srcOrd="0" destOrd="0" presId="urn:microsoft.com/office/officeart/2005/8/layout/vList3"/>
    <dgm:cxn modelId="{DFBE3E2B-5900-435F-A662-9EEC472C9F15}" type="presParOf" srcId="{F32E7C40-3117-4180-8E39-8F0461841F49}" destId="{9217B9F5-F5D8-48C6-B278-7D5D1ABE4061}" srcOrd="1" destOrd="0" presId="urn:microsoft.com/office/officeart/2005/8/layout/vList3"/>
    <dgm:cxn modelId="{3EBBD8F6-2303-47CA-9936-CFAC5F53ECB0}" type="presParOf" srcId="{CBA7E9A2-7731-4A51-8B2A-97B314EF379B}" destId="{DA33B271-BF3A-4116-AB65-F3F7EC1A54A9}" srcOrd="7" destOrd="0" presId="urn:microsoft.com/office/officeart/2005/8/layout/vList3"/>
    <dgm:cxn modelId="{029AD4FA-E675-4ECE-925B-168DDB7CA36D}" type="presParOf" srcId="{CBA7E9A2-7731-4A51-8B2A-97B314EF379B}" destId="{456AFA68-E0E9-46B2-8EE4-AA541492129C}" srcOrd="8" destOrd="0" presId="urn:microsoft.com/office/officeart/2005/8/layout/vList3"/>
    <dgm:cxn modelId="{AE2DAD1C-6B50-4D77-934E-A16299C721D9}" type="presParOf" srcId="{456AFA68-E0E9-46B2-8EE4-AA541492129C}" destId="{08DA4819-EF85-488F-99C9-AE301CF77204}" srcOrd="0" destOrd="0" presId="urn:microsoft.com/office/officeart/2005/8/layout/vList3"/>
    <dgm:cxn modelId="{5C20DBDD-00B0-4672-9474-C7464C9D44EF}" type="presParOf" srcId="{456AFA68-E0E9-46B2-8EE4-AA541492129C}" destId="{399ED6C4-35FB-40DF-BB54-E24AA4D2278A}" srcOrd="1" destOrd="0" presId="urn:microsoft.com/office/officeart/2005/8/layout/vList3"/>
    <dgm:cxn modelId="{0C645E04-19AA-4815-BED3-B0FCC30A7061}" type="presParOf" srcId="{CBA7E9A2-7731-4A51-8B2A-97B314EF379B}" destId="{11096807-AAD6-40E2-BE8F-AE7182D45AD8}" srcOrd="9" destOrd="0" presId="urn:microsoft.com/office/officeart/2005/8/layout/vList3"/>
    <dgm:cxn modelId="{ED77530F-FE03-4DB7-A4D8-9E34D9DCEC64}" type="presParOf" srcId="{CBA7E9A2-7731-4A51-8B2A-97B314EF379B}" destId="{502DCED8-1D18-4AEC-9051-79F44EBEBC22}" srcOrd="10" destOrd="0" presId="urn:microsoft.com/office/officeart/2005/8/layout/vList3"/>
    <dgm:cxn modelId="{D3BC6C05-8ECB-434D-96A1-B9B7DD83F6D9}" type="presParOf" srcId="{502DCED8-1D18-4AEC-9051-79F44EBEBC22}" destId="{F088B3CB-E085-466F-9745-860740A9265A}" srcOrd="0" destOrd="0" presId="urn:microsoft.com/office/officeart/2005/8/layout/vList3"/>
    <dgm:cxn modelId="{451381E9-139D-45BA-B41E-32DE59DF9AEB}" type="presParOf" srcId="{502DCED8-1D18-4AEC-9051-79F44EBEBC22}" destId="{1ECCCAC0-516B-45FD-96DB-CB223A5669B6}" srcOrd="1" destOrd="0" presId="urn:microsoft.com/office/officeart/2005/8/layout/vLis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870E5ED-581E-48FB-8158-FE895BF41C23}"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GB"/>
        </a:p>
      </dgm:t>
    </dgm:pt>
    <dgm:pt modelId="{98288BBA-D012-40CB-8A7F-1C169E4409D5}">
      <dgm:prSet/>
      <dgm:spPr>
        <a:solidFill>
          <a:srgbClr val="584B77"/>
        </a:solidFill>
      </dgm:spPr>
      <dgm:t>
        <a:bodyPr/>
        <a:lstStyle/>
        <a:p>
          <a:r>
            <a:rPr lang="en-US" dirty="0">
              <a:latin typeface="Lato" panose="020F0502020204030203" pitchFamily="34" charset="0"/>
              <a:ea typeface="Lato" panose="020F0502020204030203" pitchFamily="34" charset="0"/>
              <a:cs typeface="Lato" panose="020F0502020204030203" pitchFamily="34" charset="0"/>
            </a:rPr>
            <a:t>IPO of the Year – </a:t>
          </a:r>
          <a:r>
            <a:rPr lang="en" b="0" i="0" u="none" strike="noStrike" cap="none" dirty="0">
              <a:solidFill>
                <a:schemeClr val="bg1"/>
              </a:solidFill>
              <a:latin typeface="Lato" panose="020F0502020204030203" pitchFamily="34" charset="0"/>
              <a:ea typeface="Lato" panose="020F0502020204030203" pitchFamily="34" charset="0"/>
              <a:cs typeface="Lato" panose="020F0502020204030203" pitchFamily="34" charset="0"/>
              <a:sym typeface="Lato"/>
            </a:rPr>
            <a:t>Onward Opportunites Ltd</a:t>
          </a:r>
          <a:endParaRPr lang="en-GB" dirty="0">
            <a:solidFill>
              <a:schemeClr val="bg1"/>
            </a:solidFill>
            <a:latin typeface="Lato" panose="020F0502020204030203" pitchFamily="34" charset="0"/>
            <a:ea typeface="Lato" panose="020F0502020204030203" pitchFamily="34" charset="0"/>
            <a:cs typeface="Lato" panose="020F0502020204030203" pitchFamily="34" charset="0"/>
          </a:endParaRPr>
        </a:p>
      </dgm:t>
    </dgm:pt>
    <dgm:pt modelId="{AF568BC6-9996-4D28-ACEC-47D2C7A8DC9F}" type="parTrans" cxnId="{38E8B7D9-FAAF-4F04-9ADB-9CF1FFF14201}">
      <dgm:prSet/>
      <dgm:spPr/>
      <dgm:t>
        <a:bodyPr/>
        <a:lstStyle/>
        <a:p>
          <a:endParaRPr lang="en-GB"/>
        </a:p>
      </dgm:t>
    </dgm:pt>
    <dgm:pt modelId="{5BBDF7FA-A813-4DF1-AA2E-0D42345F3409}" type="sibTrans" cxnId="{38E8B7D9-FAAF-4F04-9ADB-9CF1FFF14201}">
      <dgm:prSet/>
      <dgm:spPr/>
      <dgm:t>
        <a:bodyPr/>
        <a:lstStyle/>
        <a:p>
          <a:endParaRPr lang="en-GB"/>
        </a:p>
      </dgm:t>
    </dgm:pt>
    <dgm:pt modelId="{B147AB1D-EB0F-4E81-BE64-9C78F2025752}">
      <dgm:prSet/>
      <dgm:spPr>
        <a:solidFill>
          <a:srgbClr val="584B77"/>
        </a:solidFill>
      </dgm:spPr>
      <dgm:t>
        <a:bodyPr/>
        <a:lstStyle/>
        <a:p>
          <a:r>
            <a:rPr lang="en" b="0" i="0" u="none" strike="noStrike" cap="none" dirty="0">
              <a:solidFill>
                <a:schemeClr val="bg1"/>
              </a:solidFill>
              <a:latin typeface="Lato" panose="020F0502020204030203" pitchFamily="34" charset="0"/>
              <a:ea typeface="Lato" panose="020F0502020204030203" pitchFamily="34" charset="0"/>
              <a:cs typeface="Lato" panose="020F0502020204030203" pitchFamily="34" charset="0"/>
              <a:sym typeface="Lato"/>
            </a:rPr>
            <a:t>Broker </a:t>
          </a:r>
          <a:r>
            <a:rPr lang="en-US" dirty="0">
              <a:latin typeface="Lato" panose="020F0502020204030203" pitchFamily="34" charset="0"/>
              <a:ea typeface="Lato" panose="020F0502020204030203" pitchFamily="34" charset="0"/>
              <a:cs typeface="Lato" panose="020F0502020204030203" pitchFamily="34" charset="0"/>
            </a:rPr>
            <a:t>of the Year – </a:t>
          </a:r>
          <a:r>
            <a:rPr lang="en" b="0" i="0" u="none" strike="noStrike" cap="none" dirty="0">
              <a:solidFill>
                <a:schemeClr val="bg1"/>
              </a:solidFill>
              <a:latin typeface="Lato" panose="020F0502020204030203" pitchFamily="34" charset="0"/>
              <a:ea typeface="Lato" panose="020F0502020204030203" pitchFamily="34" charset="0"/>
              <a:cs typeface="Lato" panose="020F0502020204030203" pitchFamily="34" charset="0"/>
              <a:sym typeface="Lato"/>
            </a:rPr>
            <a:t>Cavendish Capital Markets</a:t>
          </a:r>
          <a:endParaRPr lang="en-US" dirty="0">
            <a:solidFill>
              <a:schemeClr val="bg1"/>
            </a:solidFill>
            <a:latin typeface="Lato" panose="020F0502020204030203" pitchFamily="34" charset="0"/>
            <a:ea typeface="Lato" panose="020F0502020204030203" pitchFamily="34" charset="0"/>
            <a:cs typeface="Lato" panose="020F0502020204030203" pitchFamily="34" charset="0"/>
          </a:endParaRPr>
        </a:p>
      </dgm:t>
    </dgm:pt>
    <dgm:pt modelId="{6F8D4A34-05FC-4660-84A0-094C79B10F49}" type="parTrans" cxnId="{81A7DDA9-8A34-447C-BB14-53C205191F6E}">
      <dgm:prSet/>
      <dgm:spPr/>
      <dgm:t>
        <a:bodyPr/>
        <a:lstStyle/>
        <a:p>
          <a:endParaRPr lang="en-GB"/>
        </a:p>
      </dgm:t>
    </dgm:pt>
    <dgm:pt modelId="{7428287B-F942-4ABA-BFE2-8D17A03F4071}" type="sibTrans" cxnId="{81A7DDA9-8A34-447C-BB14-53C205191F6E}">
      <dgm:prSet/>
      <dgm:spPr/>
      <dgm:t>
        <a:bodyPr/>
        <a:lstStyle/>
        <a:p>
          <a:endParaRPr lang="en-GB"/>
        </a:p>
      </dgm:t>
    </dgm:pt>
    <dgm:pt modelId="{ACDA116E-1CA6-421D-923B-12B8F549FA11}">
      <dgm:prSet/>
      <dgm:spPr>
        <a:solidFill>
          <a:srgbClr val="584B77"/>
        </a:solidFill>
      </dgm:spPr>
      <dgm:t>
        <a:bodyPr/>
        <a:lstStyle/>
        <a:p>
          <a:r>
            <a:rPr lang="en-US" dirty="0"/>
            <a:t>Transaction of the Year – </a:t>
          </a:r>
        </a:p>
        <a:p>
          <a:r>
            <a:rPr lang="en" b="0" i="0" u="none" strike="noStrike" cap="none" dirty="0">
              <a:solidFill>
                <a:schemeClr val="bg1"/>
              </a:solidFill>
              <a:latin typeface="Lato"/>
              <a:ea typeface="Lato"/>
              <a:cs typeface="Lato"/>
              <a:sym typeface="Lato"/>
            </a:rPr>
            <a:t>Journeo plc - MultiQ transaction</a:t>
          </a:r>
          <a:endParaRPr lang="en-GB" dirty="0">
            <a:solidFill>
              <a:schemeClr val="bg1"/>
            </a:solidFill>
          </a:endParaRPr>
        </a:p>
      </dgm:t>
    </dgm:pt>
    <dgm:pt modelId="{E209DE7F-A4BD-47F7-8ED6-FA10D45A1821}" type="parTrans" cxnId="{7C1F7993-2318-4489-90C0-7125A9C6FFD6}">
      <dgm:prSet/>
      <dgm:spPr/>
      <dgm:t>
        <a:bodyPr/>
        <a:lstStyle/>
        <a:p>
          <a:endParaRPr lang="en-GB"/>
        </a:p>
      </dgm:t>
    </dgm:pt>
    <dgm:pt modelId="{6EF6D79E-461C-4A10-8069-A4364565562B}" type="sibTrans" cxnId="{7C1F7993-2318-4489-90C0-7125A9C6FFD6}">
      <dgm:prSet/>
      <dgm:spPr/>
      <dgm:t>
        <a:bodyPr/>
        <a:lstStyle/>
        <a:p>
          <a:endParaRPr lang="en-GB"/>
        </a:p>
      </dgm:t>
    </dgm:pt>
    <dgm:pt modelId="{0CDF8C62-F17F-4D2E-B1EF-D21586F3CFEC}">
      <dgm:prSet/>
      <dgm:spPr>
        <a:solidFill>
          <a:srgbClr val="584B77"/>
        </a:solidFill>
      </dgm:spPr>
      <dgm:t>
        <a:bodyPr/>
        <a:lstStyle/>
        <a:p>
          <a:r>
            <a:rPr lang="en-US" dirty="0"/>
            <a:t>Executive Director of the Year </a:t>
          </a:r>
          <a:r>
            <a:rPr lang="en-US" dirty="0">
              <a:solidFill>
                <a:schemeClr val="bg1"/>
              </a:solidFill>
            </a:rPr>
            <a:t>– </a:t>
          </a:r>
        </a:p>
        <a:p>
          <a:r>
            <a:rPr lang="en" b="0" i="0" u="none" strike="noStrike" cap="none" dirty="0">
              <a:solidFill>
                <a:schemeClr val="bg1"/>
              </a:solidFill>
              <a:latin typeface="Lato"/>
              <a:ea typeface="Lato"/>
              <a:cs typeface="Lato"/>
              <a:sym typeface="Lato"/>
            </a:rPr>
            <a:t>Chris Smith – McBride Plc</a:t>
          </a:r>
          <a:endParaRPr lang="en-US" dirty="0">
            <a:solidFill>
              <a:schemeClr val="bg1"/>
            </a:solidFill>
          </a:endParaRPr>
        </a:p>
      </dgm:t>
    </dgm:pt>
    <dgm:pt modelId="{1C2F3B56-B865-4DB2-934F-A1E25677097C}" type="parTrans" cxnId="{244384EA-6A05-41F5-B109-7E0B5698ED17}">
      <dgm:prSet/>
      <dgm:spPr/>
      <dgm:t>
        <a:bodyPr/>
        <a:lstStyle/>
        <a:p>
          <a:endParaRPr lang="en-GB"/>
        </a:p>
      </dgm:t>
    </dgm:pt>
    <dgm:pt modelId="{9927A3F0-51DD-48C8-A347-B2F9B9AFD6B2}" type="sibTrans" cxnId="{244384EA-6A05-41F5-B109-7E0B5698ED17}">
      <dgm:prSet/>
      <dgm:spPr/>
      <dgm:t>
        <a:bodyPr/>
        <a:lstStyle/>
        <a:p>
          <a:endParaRPr lang="en-GB"/>
        </a:p>
      </dgm:t>
    </dgm:pt>
    <dgm:pt modelId="{8DA2A727-CBD6-4C76-8FB7-02F39DA77778}">
      <dgm:prSet/>
      <dgm:spPr>
        <a:solidFill>
          <a:srgbClr val="584B77"/>
        </a:solidFill>
      </dgm:spPr>
      <dgm:t>
        <a:bodyPr/>
        <a:lstStyle/>
        <a:p>
          <a:r>
            <a:rPr lang="en-US" dirty="0"/>
            <a:t>Company of the Year – </a:t>
          </a:r>
        </a:p>
        <a:p>
          <a:r>
            <a:rPr lang="en-US" dirty="0" err="1"/>
            <a:t>IQGeo</a:t>
          </a:r>
          <a:r>
            <a:rPr lang="en-US" dirty="0"/>
            <a:t> Plc</a:t>
          </a:r>
        </a:p>
      </dgm:t>
    </dgm:pt>
    <dgm:pt modelId="{3F8DF678-A86A-4520-83E6-96B4A2138D06}" type="parTrans" cxnId="{6B1EDE10-9479-49ED-9873-9E52AF5B2955}">
      <dgm:prSet/>
      <dgm:spPr/>
      <dgm:t>
        <a:bodyPr/>
        <a:lstStyle/>
        <a:p>
          <a:endParaRPr lang="en-GB"/>
        </a:p>
      </dgm:t>
    </dgm:pt>
    <dgm:pt modelId="{7DBEE9FF-3B44-44AE-8EAD-9434E7D09424}" type="sibTrans" cxnId="{6B1EDE10-9479-49ED-9873-9E52AF5B2955}">
      <dgm:prSet/>
      <dgm:spPr/>
      <dgm:t>
        <a:bodyPr/>
        <a:lstStyle/>
        <a:p>
          <a:endParaRPr lang="en-GB"/>
        </a:p>
      </dgm:t>
    </dgm:pt>
    <dgm:pt modelId="{9CE00091-9B7A-4876-B384-BC5A3B4A4C84}">
      <dgm:prSet/>
      <dgm:spPr>
        <a:solidFill>
          <a:srgbClr val="584B77"/>
        </a:solidFill>
      </dgm:spPr>
      <dgm:t>
        <a:bodyPr/>
        <a:lstStyle/>
        <a:p>
          <a:r>
            <a:rPr lang="en-US" dirty="0" err="1">
              <a:latin typeface="Lato" panose="020F0502020204030203" pitchFamily="34" charset="0"/>
              <a:ea typeface="Lato" panose="020F0502020204030203" pitchFamily="34" charset="0"/>
              <a:cs typeface="Lato" panose="020F0502020204030203" pitchFamily="34" charset="0"/>
            </a:rPr>
            <a:t>Aquis</a:t>
          </a:r>
          <a:r>
            <a:rPr lang="en-US" dirty="0">
              <a:latin typeface="Lato" panose="020F0502020204030203" pitchFamily="34" charset="0"/>
              <a:ea typeface="Lato" panose="020F0502020204030203" pitchFamily="34" charset="0"/>
              <a:cs typeface="Lato" panose="020F0502020204030203" pitchFamily="34" charset="0"/>
            </a:rPr>
            <a:t> Company of the Year – </a:t>
          </a:r>
        </a:p>
        <a:p>
          <a:r>
            <a:rPr lang="en" b="0" i="0" u="none" strike="noStrike" cap="none" dirty="0">
              <a:solidFill>
                <a:schemeClr val="bg1"/>
              </a:solidFill>
              <a:latin typeface="Lato" panose="020F0502020204030203" pitchFamily="34" charset="0"/>
              <a:ea typeface="Lato" panose="020F0502020204030203" pitchFamily="34" charset="0"/>
              <a:cs typeface="Lato" panose="020F0502020204030203" pitchFamily="34" charset="0"/>
              <a:sym typeface="Lato"/>
            </a:rPr>
            <a:t>Equipmake Plc</a:t>
          </a:r>
          <a:endParaRPr lang="en-GB" dirty="0">
            <a:solidFill>
              <a:schemeClr val="bg1"/>
            </a:solidFill>
            <a:latin typeface="Lato" panose="020F0502020204030203" pitchFamily="34" charset="0"/>
            <a:ea typeface="Lato" panose="020F0502020204030203" pitchFamily="34" charset="0"/>
            <a:cs typeface="Lato" panose="020F0502020204030203" pitchFamily="34" charset="0"/>
          </a:endParaRPr>
        </a:p>
      </dgm:t>
    </dgm:pt>
    <dgm:pt modelId="{06FB354B-2571-4955-9E77-A9C845C32ABD}" type="sibTrans" cxnId="{41E04AFE-5C16-4D42-9E5C-1C0A4484CB2A}">
      <dgm:prSet/>
      <dgm:spPr/>
      <dgm:t>
        <a:bodyPr/>
        <a:lstStyle/>
        <a:p>
          <a:endParaRPr lang="en-GB"/>
        </a:p>
      </dgm:t>
    </dgm:pt>
    <dgm:pt modelId="{D8B8607F-8950-4D0C-A216-A3FFC8A8062E}" type="parTrans" cxnId="{41E04AFE-5C16-4D42-9E5C-1C0A4484CB2A}">
      <dgm:prSet/>
      <dgm:spPr/>
      <dgm:t>
        <a:bodyPr/>
        <a:lstStyle/>
        <a:p>
          <a:endParaRPr lang="en-GB"/>
        </a:p>
      </dgm:t>
    </dgm:pt>
    <dgm:pt modelId="{CBA7E9A2-7731-4A51-8B2A-97B314EF379B}" type="pres">
      <dgm:prSet presAssocID="{6870E5ED-581E-48FB-8158-FE895BF41C23}" presName="linearFlow" presStyleCnt="0">
        <dgm:presLayoutVars>
          <dgm:dir/>
          <dgm:resizeHandles val="exact"/>
        </dgm:presLayoutVars>
      </dgm:prSet>
      <dgm:spPr/>
    </dgm:pt>
    <dgm:pt modelId="{6B7CCBA6-5560-4C7F-A803-C60E2AF518C4}" type="pres">
      <dgm:prSet presAssocID="{98288BBA-D012-40CB-8A7F-1C169E4409D5}" presName="composite" presStyleCnt="0"/>
      <dgm:spPr/>
    </dgm:pt>
    <dgm:pt modelId="{F1466FE3-9628-491A-B55B-81E5F7F77DDB}" type="pres">
      <dgm:prSet presAssocID="{98288BBA-D012-40CB-8A7F-1C169E4409D5}" presName="imgShp" presStyleLbl="fgImgPlac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Trophy with solid fill"/>
        </a:ext>
      </dgm:extLst>
    </dgm:pt>
    <dgm:pt modelId="{3D23EA21-1549-449B-A099-9ACDEBFD054B}" type="pres">
      <dgm:prSet presAssocID="{98288BBA-D012-40CB-8A7F-1C169E4409D5}" presName="txShp" presStyleLbl="node1" presStyleIdx="0" presStyleCnt="6">
        <dgm:presLayoutVars>
          <dgm:bulletEnabled val="1"/>
        </dgm:presLayoutVars>
      </dgm:prSet>
      <dgm:spPr/>
    </dgm:pt>
    <dgm:pt modelId="{3E768165-7DEF-4CFC-9805-E25FAF115302}" type="pres">
      <dgm:prSet presAssocID="{5BBDF7FA-A813-4DF1-AA2E-0D42345F3409}" presName="spacing" presStyleCnt="0"/>
      <dgm:spPr/>
    </dgm:pt>
    <dgm:pt modelId="{2A819085-E1CD-459E-9D89-07542E911A37}" type="pres">
      <dgm:prSet presAssocID="{9CE00091-9B7A-4876-B384-BC5A3B4A4C84}" presName="composite" presStyleCnt="0"/>
      <dgm:spPr/>
    </dgm:pt>
    <dgm:pt modelId="{3711FC1E-39FE-43EC-A701-605144BA64E6}" type="pres">
      <dgm:prSet presAssocID="{9CE00091-9B7A-4876-B384-BC5A3B4A4C84}" presName="imgShp" presStyleLbl="fgImgPlace1" presStyleIdx="1"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Trophy with solid fill"/>
        </a:ext>
      </dgm:extLst>
    </dgm:pt>
    <dgm:pt modelId="{25887435-E7D6-47DE-A4A0-4744A75B24A3}" type="pres">
      <dgm:prSet presAssocID="{9CE00091-9B7A-4876-B384-BC5A3B4A4C84}" presName="txShp" presStyleLbl="node1" presStyleIdx="1" presStyleCnt="6">
        <dgm:presLayoutVars>
          <dgm:bulletEnabled val="1"/>
        </dgm:presLayoutVars>
      </dgm:prSet>
      <dgm:spPr/>
    </dgm:pt>
    <dgm:pt modelId="{52397A6A-8B39-49DE-AB52-8644AA1DB2E8}" type="pres">
      <dgm:prSet presAssocID="{06FB354B-2571-4955-9E77-A9C845C32ABD}" presName="spacing" presStyleCnt="0"/>
      <dgm:spPr/>
    </dgm:pt>
    <dgm:pt modelId="{A4A2C5AF-ED89-4D90-86C2-5BA0F4DEAFFA}" type="pres">
      <dgm:prSet presAssocID="{B147AB1D-EB0F-4E81-BE64-9C78F2025752}" presName="composite" presStyleCnt="0"/>
      <dgm:spPr/>
    </dgm:pt>
    <dgm:pt modelId="{553F6F7A-444B-4F18-9484-4E2C45E5D9E8}" type="pres">
      <dgm:prSet presAssocID="{B147AB1D-EB0F-4E81-BE64-9C78F2025752}" presName="imgShp" presStyleLbl="fgImgPlace1" presStyleIdx="2"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Trophy with solid fill"/>
        </a:ext>
      </dgm:extLst>
    </dgm:pt>
    <dgm:pt modelId="{3576C1FE-2810-41E1-AB6F-75E65E51B464}" type="pres">
      <dgm:prSet presAssocID="{B147AB1D-EB0F-4E81-BE64-9C78F2025752}" presName="txShp" presStyleLbl="node1" presStyleIdx="2" presStyleCnt="6">
        <dgm:presLayoutVars>
          <dgm:bulletEnabled val="1"/>
        </dgm:presLayoutVars>
      </dgm:prSet>
      <dgm:spPr/>
    </dgm:pt>
    <dgm:pt modelId="{5208007A-8A22-4EA6-A06D-A5B948021FBB}" type="pres">
      <dgm:prSet presAssocID="{7428287B-F942-4ABA-BFE2-8D17A03F4071}" presName="spacing" presStyleCnt="0"/>
      <dgm:spPr/>
    </dgm:pt>
    <dgm:pt modelId="{F32E7C40-3117-4180-8E39-8F0461841F49}" type="pres">
      <dgm:prSet presAssocID="{ACDA116E-1CA6-421D-923B-12B8F549FA11}" presName="composite" presStyleCnt="0"/>
      <dgm:spPr/>
    </dgm:pt>
    <dgm:pt modelId="{43F607C4-C87A-47DC-8274-9DEE8E720207}" type="pres">
      <dgm:prSet presAssocID="{ACDA116E-1CA6-421D-923B-12B8F549FA11}" presName="imgShp" presStyleLbl="fgImgPlace1" presStyleIdx="3"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Trophy with solid fill"/>
        </a:ext>
      </dgm:extLst>
    </dgm:pt>
    <dgm:pt modelId="{9217B9F5-F5D8-48C6-B278-7D5D1ABE4061}" type="pres">
      <dgm:prSet presAssocID="{ACDA116E-1CA6-421D-923B-12B8F549FA11}" presName="txShp" presStyleLbl="node1" presStyleIdx="3" presStyleCnt="6">
        <dgm:presLayoutVars>
          <dgm:bulletEnabled val="1"/>
        </dgm:presLayoutVars>
      </dgm:prSet>
      <dgm:spPr/>
    </dgm:pt>
    <dgm:pt modelId="{DA33B271-BF3A-4116-AB65-F3F7EC1A54A9}" type="pres">
      <dgm:prSet presAssocID="{6EF6D79E-461C-4A10-8069-A4364565562B}" presName="spacing" presStyleCnt="0"/>
      <dgm:spPr/>
    </dgm:pt>
    <dgm:pt modelId="{456AFA68-E0E9-46B2-8EE4-AA541492129C}" type="pres">
      <dgm:prSet presAssocID="{0CDF8C62-F17F-4D2E-B1EF-D21586F3CFEC}" presName="composite" presStyleCnt="0"/>
      <dgm:spPr/>
    </dgm:pt>
    <dgm:pt modelId="{08DA4819-EF85-488F-99C9-AE301CF77204}" type="pres">
      <dgm:prSet presAssocID="{0CDF8C62-F17F-4D2E-B1EF-D21586F3CFEC}" presName="imgShp" presStyleLbl="fgImgPlace1" presStyleIdx="4"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Trophy with solid fill"/>
        </a:ext>
      </dgm:extLst>
    </dgm:pt>
    <dgm:pt modelId="{399ED6C4-35FB-40DF-BB54-E24AA4D2278A}" type="pres">
      <dgm:prSet presAssocID="{0CDF8C62-F17F-4D2E-B1EF-D21586F3CFEC}" presName="txShp" presStyleLbl="node1" presStyleIdx="4" presStyleCnt="6">
        <dgm:presLayoutVars>
          <dgm:bulletEnabled val="1"/>
        </dgm:presLayoutVars>
      </dgm:prSet>
      <dgm:spPr/>
    </dgm:pt>
    <dgm:pt modelId="{11096807-AAD6-40E2-BE8F-AE7182D45AD8}" type="pres">
      <dgm:prSet presAssocID="{9927A3F0-51DD-48C8-A347-B2F9B9AFD6B2}" presName="spacing" presStyleCnt="0"/>
      <dgm:spPr/>
    </dgm:pt>
    <dgm:pt modelId="{502DCED8-1D18-4AEC-9051-79F44EBEBC22}" type="pres">
      <dgm:prSet presAssocID="{8DA2A727-CBD6-4C76-8FB7-02F39DA77778}" presName="composite" presStyleCnt="0"/>
      <dgm:spPr/>
    </dgm:pt>
    <dgm:pt modelId="{F088B3CB-E085-466F-9745-860740A9265A}" type="pres">
      <dgm:prSet presAssocID="{8DA2A727-CBD6-4C76-8FB7-02F39DA77778}" presName="imgShp" presStyleLbl="fgImgPlace1" presStyleIdx="5"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Trophy with solid fill"/>
        </a:ext>
      </dgm:extLst>
    </dgm:pt>
    <dgm:pt modelId="{1ECCCAC0-516B-45FD-96DB-CB223A5669B6}" type="pres">
      <dgm:prSet presAssocID="{8DA2A727-CBD6-4C76-8FB7-02F39DA77778}" presName="txShp" presStyleLbl="node1" presStyleIdx="5" presStyleCnt="6">
        <dgm:presLayoutVars>
          <dgm:bulletEnabled val="1"/>
        </dgm:presLayoutVars>
      </dgm:prSet>
      <dgm:spPr/>
    </dgm:pt>
  </dgm:ptLst>
  <dgm:cxnLst>
    <dgm:cxn modelId="{B7C46209-B8AC-4BD6-9A6A-288E87E9EE25}" type="presOf" srcId="{98288BBA-D012-40CB-8A7F-1C169E4409D5}" destId="{3D23EA21-1549-449B-A099-9ACDEBFD054B}" srcOrd="0" destOrd="0" presId="urn:microsoft.com/office/officeart/2005/8/layout/vList3"/>
    <dgm:cxn modelId="{6B1EDE10-9479-49ED-9873-9E52AF5B2955}" srcId="{6870E5ED-581E-48FB-8158-FE895BF41C23}" destId="{8DA2A727-CBD6-4C76-8FB7-02F39DA77778}" srcOrd="5" destOrd="0" parTransId="{3F8DF678-A86A-4520-83E6-96B4A2138D06}" sibTransId="{7DBEE9FF-3B44-44AE-8EAD-9434E7D09424}"/>
    <dgm:cxn modelId="{1235245A-6A38-4A6C-908F-52FF0387A1E8}" type="presOf" srcId="{6870E5ED-581E-48FB-8158-FE895BF41C23}" destId="{CBA7E9A2-7731-4A51-8B2A-97B314EF379B}" srcOrd="0" destOrd="0" presId="urn:microsoft.com/office/officeart/2005/8/layout/vList3"/>
    <dgm:cxn modelId="{7C1F7993-2318-4489-90C0-7125A9C6FFD6}" srcId="{6870E5ED-581E-48FB-8158-FE895BF41C23}" destId="{ACDA116E-1CA6-421D-923B-12B8F549FA11}" srcOrd="3" destOrd="0" parTransId="{E209DE7F-A4BD-47F7-8ED6-FA10D45A1821}" sibTransId="{6EF6D79E-461C-4A10-8069-A4364565562B}"/>
    <dgm:cxn modelId="{81A7DDA9-8A34-447C-BB14-53C205191F6E}" srcId="{6870E5ED-581E-48FB-8158-FE895BF41C23}" destId="{B147AB1D-EB0F-4E81-BE64-9C78F2025752}" srcOrd="2" destOrd="0" parTransId="{6F8D4A34-05FC-4660-84A0-094C79B10F49}" sibTransId="{7428287B-F942-4ABA-BFE2-8D17A03F4071}"/>
    <dgm:cxn modelId="{DB1032BE-9E9D-4085-882E-AA449C3F7B35}" type="presOf" srcId="{0CDF8C62-F17F-4D2E-B1EF-D21586F3CFEC}" destId="{399ED6C4-35FB-40DF-BB54-E24AA4D2278A}" srcOrd="0" destOrd="0" presId="urn:microsoft.com/office/officeart/2005/8/layout/vList3"/>
    <dgm:cxn modelId="{F26652C2-99A4-4544-998E-3C9AE5C5D73B}" type="presOf" srcId="{8DA2A727-CBD6-4C76-8FB7-02F39DA77778}" destId="{1ECCCAC0-516B-45FD-96DB-CB223A5669B6}" srcOrd="0" destOrd="0" presId="urn:microsoft.com/office/officeart/2005/8/layout/vList3"/>
    <dgm:cxn modelId="{38E8B7D9-FAAF-4F04-9ADB-9CF1FFF14201}" srcId="{6870E5ED-581E-48FB-8158-FE895BF41C23}" destId="{98288BBA-D012-40CB-8A7F-1C169E4409D5}" srcOrd="0" destOrd="0" parTransId="{AF568BC6-9996-4D28-ACEC-47D2C7A8DC9F}" sibTransId="{5BBDF7FA-A813-4DF1-AA2E-0D42345F3409}"/>
    <dgm:cxn modelId="{59BA6ADC-2B23-4B5F-BA60-E646D98C8918}" type="presOf" srcId="{ACDA116E-1CA6-421D-923B-12B8F549FA11}" destId="{9217B9F5-F5D8-48C6-B278-7D5D1ABE4061}" srcOrd="0" destOrd="0" presId="urn:microsoft.com/office/officeart/2005/8/layout/vList3"/>
    <dgm:cxn modelId="{E37906DF-FD4F-4C82-B58C-1B8214ADFE91}" type="presOf" srcId="{9CE00091-9B7A-4876-B384-BC5A3B4A4C84}" destId="{25887435-E7D6-47DE-A4A0-4744A75B24A3}" srcOrd="0" destOrd="0" presId="urn:microsoft.com/office/officeart/2005/8/layout/vList3"/>
    <dgm:cxn modelId="{244384EA-6A05-41F5-B109-7E0B5698ED17}" srcId="{6870E5ED-581E-48FB-8158-FE895BF41C23}" destId="{0CDF8C62-F17F-4D2E-B1EF-D21586F3CFEC}" srcOrd="4" destOrd="0" parTransId="{1C2F3B56-B865-4DB2-934F-A1E25677097C}" sibTransId="{9927A3F0-51DD-48C8-A347-B2F9B9AFD6B2}"/>
    <dgm:cxn modelId="{6FD647EF-ADD6-4B48-9362-D1F8FC53F5E1}" type="presOf" srcId="{B147AB1D-EB0F-4E81-BE64-9C78F2025752}" destId="{3576C1FE-2810-41E1-AB6F-75E65E51B464}" srcOrd="0" destOrd="0" presId="urn:microsoft.com/office/officeart/2005/8/layout/vList3"/>
    <dgm:cxn modelId="{41E04AFE-5C16-4D42-9E5C-1C0A4484CB2A}" srcId="{6870E5ED-581E-48FB-8158-FE895BF41C23}" destId="{9CE00091-9B7A-4876-B384-BC5A3B4A4C84}" srcOrd="1" destOrd="0" parTransId="{D8B8607F-8950-4D0C-A216-A3FFC8A8062E}" sibTransId="{06FB354B-2571-4955-9E77-A9C845C32ABD}"/>
    <dgm:cxn modelId="{C5FCC4C1-8926-48DF-9AE5-EE3C9826E9A0}" type="presParOf" srcId="{CBA7E9A2-7731-4A51-8B2A-97B314EF379B}" destId="{6B7CCBA6-5560-4C7F-A803-C60E2AF518C4}" srcOrd="0" destOrd="0" presId="urn:microsoft.com/office/officeart/2005/8/layout/vList3"/>
    <dgm:cxn modelId="{021A99C6-42CC-433E-910A-655C316C0645}" type="presParOf" srcId="{6B7CCBA6-5560-4C7F-A803-C60E2AF518C4}" destId="{F1466FE3-9628-491A-B55B-81E5F7F77DDB}" srcOrd="0" destOrd="0" presId="urn:microsoft.com/office/officeart/2005/8/layout/vList3"/>
    <dgm:cxn modelId="{CBD4389A-5E45-4146-B2EE-A1E5D8A39264}" type="presParOf" srcId="{6B7CCBA6-5560-4C7F-A803-C60E2AF518C4}" destId="{3D23EA21-1549-449B-A099-9ACDEBFD054B}" srcOrd="1" destOrd="0" presId="urn:microsoft.com/office/officeart/2005/8/layout/vList3"/>
    <dgm:cxn modelId="{0875AFE3-AF68-4AE0-AC77-6B43C95F4F55}" type="presParOf" srcId="{CBA7E9A2-7731-4A51-8B2A-97B314EF379B}" destId="{3E768165-7DEF-4CFC-9805-E25FAF115302}" srcOrd="1" destOrd="0" presId="urn:microsoft.com/office/officeart/2005/8/layout/vList3"/>
    <dgm:cxn modelId="{FCB24AE1-3F6A-4C9B-AA82-A99814343FA4}" type="presParOf" srcId="{CBA7E9A2-7731-4A51-8B2A-97B314EF379B}" destId="{2A819085-E1CD-459E-9D89-07542E911A37}" srcOrd="2" destOrd="0" presId="urn:microsoft.com/office/officeart/2005/8/layout/vList3"/>
    <dgm:cxn modelId="{4D530BFC-1EB3-48B4-BD0E-80527FE21A3F}" type="presParOf" srcId="{2A819085-E1CD-459E-9D89-07542E911A37}" destId="{3711FC1E-39FE-43EC-A701-605144BA64E6}" srcOrd="0" destOrd="0" presId="urn:microsoft.com/office/officeart/2005/8/layout/vList3"/>
    <dgm:cxn modelId="{A118DB13-FABD-46AD-B002-5C984A7E5B49}" type="presParOf" srcId="{2A819085-E1CD-459E-9D89-07542E911A37}" destId="{25887435-E7D6-47DE-A4A0-4744A75B24A3}" srcOrd="1" destOrd="0" presId="urn:microsoft.com/office/officeart/2005/8/layout/vList3"/>
    <dgm:cxn modelId="{29874233-255B-45D0-9AB4-D75DA4428062}" type="presParOf" srcId="{CBA7E9A2-7731-4A51-8B2A-97B314EF379B}" destId="{52397A6A-8B39-49DE-AB52-8644AA1DB2E8}" srcOrd="3" destOrd="0" presId="urn:microsoft.com/office/officeart/2005/8/layout/vList3"/>
    <dgm:cxn modelId="{F3EFEC67-3291-45DD-A345-C9A2D023F81D}" type="presParOf" srcId="{CBA7E9A2-7731-4A51-8B2A-97B314EF379B}" destId="{A4A2C5AF-ED89-4D90-86C2-5BA0F4DEAFFA}" srcOrd="4" destOrd="0" presId="urn:microsoft.com/office/officeart/2005/8/layout/vList3"/>
    <dgm:cxn modelId="{28B4F994-27C4-4171-9C6D-7EBDCE7E0ACE}" type="presParOf" srcId="{A4A2C5AF-ED89-4D90-86C2-5BA0F4DEAFFA}" destId="{553F6F7A-444B-4F18-9484-4E2C45E5D9E8}" srcOrd="0" destOrd="0" presId="urn:microsoft.com/office/officeart/2005/8/layout/vList3"/>
    <dgm:cxn modelId="{C302D07E-4708-4718-B649-147E22970FBA}" type="presParOf" srcId="{A4A2C5AF-ED89-4D90-86C2-5BA0F4DEAFFA}" destId="{3576C1FE-2810-41E1-AB6F-75E65E51B464}" srcOrd="1" destOrd="0" presId="urn:microsoft.com/office/officeart/2005/8/layout/vList3"/>
    <dgm:cxn modelId="{D2B6F2C7-B031-4C99-9B17-1AD6AAAB020D}" type="presParOf" srcId="{CBA7E9A2-7731-4A51-8B2A-97B314EF379B}" destId="{5208007A-8A22-4EA6-A06D-A5B948021FBB}" srcOrd="5" destOrd="0" presId="urn:microsoft.com/office/officeart/2005/8/layout/vList3"/>
    <dgm:cxn modelId="{DA6307F0-7EFE-4326-AF47-EE6CA2DA8AED}" type="presParOf" srcId="{CBA7E9A2-7731-4A51-8B2A-97B314EF379B}" destId="{F32E7C40-3117-4180-8E39-8F0461841F49}" srcOrd="6" destOrd="0" presId="urn:microsoft.com/office/officeart/2005/8/layout/vList3"/>
    <dgm:cxn modelId="{0DDDC8B4-A40B-41DE-883C-C2EFC8DAC3B9}" type="presParOf" srcId="{F32E7C40-3117-4180-8E39-8F0461841F49}" destId="{43F607C4-C87A-47DC-8274-9DEE8E720207}" srcOrd="0" destOrd="0" presId="urn:microsoft.com/office/officeart/2005/8/layout/vList3"/>
    <dgm:cxn modelId="{DFBE3E2B-5900-435F-A662-9EEC472C9F15}" type="presParOf" srcId="{F32E7C40-3117-4180-8E39-8F0461841F49}" destId="{9217B9F5-F5D8-48C6-B278-7D5D1ABE4061}" srcOrd="1" destOrd="0" presId="urn:microsoft.com/office/officeart/2005/8/layout/vList3"/>
    <dgm:cxn modelId="{3EBBD8F6-2303-47CA-9936-CFAC5F53ECB0}" type="presParOf" srcId="{CBA7E9A2-7731-4A51-8B2A-97B314EF379B}" destId="{DA33B271-BF3A-4116-AB65-F3F7EC1A54A9}" srcOrd="7" destOrd="0" presId="urn:microsoft.com/office/officeart/2005/8/layout/vList3"/>
    <dgm:cxn modelId="{029AD4FA-E675-4ECE-925B-168DDB7CA36D}" type="presParOf" srcId="{CBA7E9A2-7731-4A51-8B2A-97B314EF379B}" destId="{456AFA68-E0E9-46B2-8EE4-AA541492129C}" srcOrd="8" destOrd="0" presId="urn:microsoft.com/office/officeart/2005/8/layout/vList3"/>
    <dgm:cxn modelId="{AE2DAD1C-6B50-4D77-934E-A16299C721D9}" type="presParOf" srcId="{456AFA68-E0E9-46B2-8EE4-AA541492129C}" destId="{08DA4819-EF85-488F-99C9-AE301CF77204}" srcOrd="0" destOrd="0" presId="urn:microsoft.com/office/officeart/2005/8/layout/vList3"/>
    <dgm:cxn modelId="{5C20DBDD-00B0-4672-9474-C7464C9D44EF}" type="presParOf" srcId="{456AFA68-E0E9-46B2-8EE4-AA541492129C}" destId="{399ED6C4-35FB-40DF-BB54-E24AA4D2278A}" srcOrd="1" destOrd="0" presId="urn:microsoft.com/office/officeart/2005/8/layout/vList3"/>
    <dgm:cxn modelId="{0C645E04-19AA-4815-BED3-B0FCC30A7061}" type="presParOf" srcId="{CBA7E9A2-7731-4A51-8B2A-97B314EF379B}" destId="{11096807-AAD6-40E2-BE8F-AE7182D45AD8}" srcOrd="9" destOrd="0" presId="urn:microsoft.com/office/officeart/2005/8/layout/vList3"/>
    <dgm:cxn modelId="{ED77530F-FE03-4DB7-A4D8-9E34D9DCEC64}" type="presParOf" srcId="{CBA7E9A2-7731-4A51-8B2A-97B314EF379B}" destId="{502DCED8-1D18-4AEC-9051-79F44EBEBC22}" srcOrd="10" destOrd="0" presId="urn:microsoft.com/office/officeart/2005/8/layout/vList3"/>
    <dgm:cxn modelId="{D3BC6C05-8ECB-434D-96A1-B9B7DD83F6D9}" type="presParOf" srcId="{502DCED8-1D18-4AEC-9051-79F44EBEBC22}" destId="{F088B3CB-E085-466F-9745-860740A9265A}" srcOrd="0" destOrd="0" presId="urn:microsoft.com/office/officeart/2005/8/layout/vList3"/>
    <dgm:cxn modelId="{451381E9-139D-45BA-B41E-32DE59DF9AEB}" type="presParOf" srcId="{502DCED8-1D18-4AEC-9051-79F44EBEBC22}" destId="{1ECCCAC0-516B-45FD-96DB-CB223A5669B6}" srcOrd="1" destOrd="0" presId="urn:microsoft.com/office/officeart/2005/8/layout/vList3"/>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79122D-9307-41E3-9858-BB91B0B1B88B}">
      <dsp:nvSpPr>
        <dsp:cNvPr id="0" name=""/>
        <dsp:cNvSpPr/>
      </dsp:nvSpPr>
      <dsp:spPr>
        <a:xfrm>
          <a:off x="101900" y="80001"/>
          <a:ext cx="739796" cy="739796"/>
        </a:xfrm>
        <a:prstGeom prst="ellipse">
          <a:avLst/>
        </a:prstGeom>
        <a:solidFill>
          <a:schemeClr val="tx2"/>
        </a:solidFill>
        <a:ln>
          <a:noFill/>
        </a:ln>
        <a:effectLst/>
      </dsp:spPr>
      <dsp:style>
        <a:lnRef idx="0">
          <a:scrgbClr r="0" g="0" b="0"/>
        </a:lnRef>
        <a:fillRef idx="1">
          <a:scrgbClr r="0" g="0" b="0"/>
        </a:fillRef>
        <a:effectRef idx="0">
          <a:scrgbClr r="0" g="0" b="0"/>
        </a:effectRef>
        <a:fontRef idx="minor"/>
      </dsp:style>
    </dsp:sp>
    <dsp:sp modelId="{6BD6A5D2-7FB4-48B9-89C4-AB458161A785}">
      <dsp:nvSpPr>
        <dsp:cNvPr id="0" name=""/>
        <dsp:cNvSpPr/>
      </dsp:nvSpPr>
      <dsp:spPr>
        <a:xfrm>
          <a:off x="257257" y="235358"/>
          <a:ext cx="429081" cy="42908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F084F9D-813B-474E-BC6E-12AE4C4A6B7B}">
      <dsp:nvSpPr>
        <dsp:cNvPr id="0" name=""/>
        <dsp:cNvSpPr/>
      </dsp:nvSpPr>
      <dsp:spPr>
        <a:xfrm>
          <a:off x="1000224" y="80001"/>
          <a:ext cx="1743805" cy="7397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444500">
            <a:lnSpc>
              <a:spcPct val="100000"/>
            </a:lnSpc>
            <a:spcBef>
              <a:spcPct val="0"/>
            </a:spcBef>
            <a:spcAft>
              <a:spcPct val="35000"/>
            </a:spcAft>
            <a:buNone/>
          </a:pPr>
          <a:r>
            <a:rPr lang="en-GB" sz="1000" b="0" i="0" kern="1200">
              <a:latin typeface="Lato"/>
              <a:ea typeface="Lato"/>
              <a:cs typeface="Lato"/>
            </a:rPr>
            <a:t>We offer </a:t>
          </a:r>
          <a:r>
            <a:rPr lang="en-GB" sz="1000" b="1" i="0" kern="1200">
              <a:latin typeface="Lato"/>
              <a:ea typeface="Lato"/>
              <a:cs typeface="Lato"/>
            </a:rPr>
            <a:t>specialized</a:t>
          </a:r>
          <a:r>
            <a:rPr lang="en-GB" sz="1000" b="0" i="0" kern="1200">
              <a:latin typeface="Lato"/>
              <a:ea typeface="Lato"/>
              <a:cs typeface="Lato"/>
            </a:rPr>
            <a:t> webinars to our audience of listed companies, advisors and investors - both private and institutional.</a:t>
          </a:r>
          <a:endParaRPr lang="en-US" sz="1000" b="0" kern="1200" dirty="0">
            <a:latin typeface="Lato"/>
            <a:ea typeface="Lato"/>
            <a:cs typeface="Lato"/>
          </a:endParaRPr>
        </a:p>
      </dsp:txBody>
      <dsp:txXfrm>
        <a:off x="1000224" y="80001"/>
        <a:ext cx="1743805" cy="739796"/>
      </dsp:txXfrm>
    </dsp:sp>
    <dsp:sp modelId="{3FC342EA-8DDA-478A-8255-9A072881C62A}">
      <dsp:nvSpPr>
        <dsp:cNvPr id="0" name=""/>
        <dsp:cNvSpPr/>
      </dsp:nvSpPr>
      <dsp:spPr>
        <a:xfrm>
          <a:off x="3047874" y="80001"/>
          <a:ext cx="739796" cy="739796"/>
        </a:xfrm>
        <a:prstGeom prst="ellipse">
          <a:avLst/>
        </a:prstGeom>
        <a:solidFill>
          <a:schemeClr val="tx2"/>
        </a:solidFill>
        <a:ln>
          <a:noFill/>
        </a:ln>
        <a:effectLst/>
      </dsp:spPr>
      <dsp:style>
        <a:lnRef idx="0">
          <a:scrgbClr r="0" g="0" b="0"/>
        </a:lnRef>
        <a:fillRef idx="1">
          <a:scrgbClr r="0" g="0" b="0"/>
        </a:fillRef>
        <a:effectRef idx="0">
          <a:scrgbClr r="0" g="0" b="0"/>
        </a:effectRef>
        <a:fontRef idx="minor"/>
      </dsp:style>
    </dsp:sp>
    <dsp:sp modelId="{C6121B1D-D944-4867-A628-357BF46F5B0B}">
      <dsp:nvSpPr>
        <dsp:cNvPr id="0" name=""/>
        <dsp:cNvSpPr/>
      </dsp:nvSpPr>
      <dsp:spPr>
        <a:xfrm>
          <a:off x="3203232" y="235358"/>
          <a:ext cx="429081" cy="429081"/>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5DF8BBD-E758-4742-9006-F1EE1AD0614B}">
      <dsp:nvSpPr>
        <dsp:cNvPr id="0" name=""/>
        <dsp:cNvSpPr/>
      </dsp:nvSpPr>
      <dsp:spPr>
        <a:xfrm>
          <a:off x="3946199" y="80001"/>
          <a:ext cx="1743805" cy="7397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444500">
            <a:lnSpc>
              <a:spcPct val="100000"/>
            </a:lnSpc>
            <a:spcBef>
              <a:spcPct val="0"/>
            </a:spcBef>
            <a:spcAft>
              <a:spcPct val="35000"/>
            </a:spcAft>
            <a:buNone/>
          </a:pPr>
          <a:r>
            <a:rPr lang="en-GB" sz="1000" b="0" i="0" kern="1200">
              <a:latin typeface="Lato"/>
              <a:ea typeface="Lato"/>
              <a:cs typeface="Lato"/>
            </a:rPr>
            <a:t>Between </a:t>
          </a:r>
          <a:r>
            <a:rPr lang="en-GB" sz="1000" b="1" i="0" kern="1200">
              <a:latin typeface="Lato"/>
              <a:ea typeface="Lato"/>
              <a:cs typeface="Lato"/>
            </a:rPr>
            <a:t>150-350</a:t>
          </a:r>
          <a:r>
            <a:rPr lang="en-GB" sz="1000" b="0" i="0" kern="1200">
              <a:latin typeface="Lato"/>
              <a:ea typeface="Lato"/>
              <a:cs typeface="Lato"/>
            </a:rPr>
            <a:t> registrants are expected at each webinar, making it larger than other investor networks.</a:t>
          </a:r>
          <a:endParaRPr lang="en-US" sz="1000" b="0" kern="1200" dirty="0">
            <a:latin typeface="Lato"/>
            <a:ea typeface="Lato"/>
            <a:cs typeface="Lato"/>
          </a:endParaRPr>
        </a:p>
      </dsp:txBody>
      <dsp:txXfrm>
        <a:off x="3946199" y="80001"/>
        <a:ext cx="1743805" cy="739796"/>
      </dsp:txXfrm>
    </dsp:sp>
    <dsp:sp modelId="{023129D5-2F51-496A-8B80-7EBD2E1ABCF0}">
      <dsp:nvSpPr>
        <dsp:cNvPr id="0" name=""/>
        <dsp:cNvSpPr/>
      </dsp:nvSpPr>
      <dsp:spPr>
        <a:xfrm>
          <a:off x="101900" y="1534494"/>
          <a:ext cx="739796" cy="739796"/>
        </a:xfrm>
        <a:prstGeom prst="ellipse">
          <a:avLst/>
        </a:prstGeom>
        <a:solidFill>
          <a:schemeClr val="tx2"/>
        </a:solidFill>
        <a:ln w="25400" cap="flat" cmpd="sng" algn="ctr">
          <a:solidFill>
            <a:schemeClr val="tx2"/>
          </a:solidFill>
          <a:prstDash val="solid"/>
        </a:ln>
        <a:effectLst/>
      </dsp:spPr>
      <dsp:style>
        <a:lnRef idx="2">
          <a:schemeClr val="accent4"/>
        </a:lnRef>
        <a:fillRef idx="1">
          <a:schemeClr val="lt1"/>
        </a:fillRef>
        <a:effectRef idx="0">
          <a:schemeClr val="accent4"/>
        </a:effectRef>
        <a:fontRef idx="minor">
          <a:schemeClr val="dk1"/>
        </a:fontRef>
      </dsp:style>
    </dsp:sp>
    <dsp:sp modelId="{7ED7DB83-770B-44F1-9A09-B159FCAFD097}">
      <dsp:nvSpPr>
        <dsp:cNvPr id="0" name=""/>
        <dsp:cNvSpPr/>
      </dsp:nvSpPr>
      <dsp:spPr>
        <a:xfrm>
          <a:off x="257257" y="1689852"/>
          <a:ext cx="429081" cy="42908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652EFBD-8899-4859-89E7-7A8828ED400A}">
      <dsp:nvSpPr>
        <dsp:cNvPr id="0" name=""/>
        <dsp:cNvSpPr/>
      </dsp:nvSpPr>
      <dsp:spPr>
        <a:xfrm>
          <a:off x="976151" y="1467291"/>
          <a:ext cx="1791952" cy="8742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488950">
            <a:lnSpc>
              <a:spcPct val="100000"/>
            </a:lnSpc>
            <a:spcBef>
              <a:spcPct val="0"/>
            </a:spcBef>
            <a:spcAft>
              <a:spcPct val="35000"/>
            </a:spcAft>
            <a:buNone/>
          </a:pPr>
          <a:r>
            <a:rPr lang="en-GB" sz="1100" kern="1200"/>
            <a:t>​</a:t>
          </a:r>
          <a:r>
            <a:rPr lang="en-GB" sz="1000" kern="1200">
              <a:latin typeface="Lato"/>
              <a:ea typeface="Lato"/>
              <a:cs typeface="Lato"/>
            </a:rPr>
            <a:t>Previous webinar participants include; </a:t>
          </a:r>
          <a:r>
            <a:rPr lang="en-GB" sz="1000" b="1" kern="1200">
              <a:latin typeface="Lato"/>
              <a:ea typeface="Lato"/>
              <a:cs typeface="Lato"/>
            </a:rPr>
            <a:t>hVIVO, Poolbeg, Condor Gold, Kefi Gold &amp; Copper, Barton Gold, Botala Energy, Hartshead Resources, ADX Energy, Pensana, Cornish Lithium, Ensilica, Trident Royalities, Equipmake, Glint, Investec</a:t>
          </a:r>
          <a:endParaRPr lang="en-US" sz="1000" kern="1200" dirty="0">
            <a:latin typeface="Lato"/>
            <a:ea typeface="Lato"/>
            <a:cs typeface="Lato"/>
          </a:endParaRPr>
        </a:p>
      </dsp:txBody>
      <dsp:txXfrm>
        <a:off x="976151" y="1467291"/>
        <a:ext cx="1791952" cy="874202"/>
      </dsp:txXfrm>
    </dsp:sp>
    <dsp:sp modelId="{9692D596-27DE-4A7F-ACA0-AC4F160DF960}">
      <dsp:nvSpPr>
        <dsp:cNvPr id="0" name=""/>
        <dsp:cNvSpPr/>
      </dsp:nvSpPr>
      <dsp:spPr>
        <a:xfrm>
          <a:off x="3071948" y="1534494"/>
          <a:ext cx="739796" cy="739796"/>
        </a:xfrm>
        <a:prstGeom prst="ellipse">
          <a:avLst/>
        </a:prstGeom>
        <a:solidFill>
          <a:schemeClr val="tx2"/>
        </a:solidFill>
        <a:ln>
          <a:noFill/>
        </a:ln>
        <a:effectLst/>
      </dsp:spPr>
      <dsp:style>
        <a:lnRef idx="0">
          <a:scrgbClr r="0" g="0" b="0"/>
        </a:lnRef>
        <a:fillRef idx="1">
          <a:scrgbClr r="0" g="0" b="0"/>
        </a:fillRef>
        <a:effectRef idx="0">
          <a:scrgbClr r="0" g="0" b="0"/>
        </a:effectRef>
        <a:fontRef idx="minor"/>
      </dsp:style>
    </dsp:sp>
    <dsp:sp modelId="{586F702D-7B18-4E27-94D1-9CD655296F74}">
      <dsp:nvSpPr>
        <dsp:cNvPr id="0" name=""/>
        <dsp:cNvSpPr/>
      </dsp:nvSpPr>
      <dsp:spPr>
        <a:xfrm>
          <a:off x="3227305" y="1689852"/>
          <a:ext cx="429081" cy="429081"/>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C19283D-27FB-4707-A0F2-7147C9313993}">
      <dsp:nvSpPr>
        <dsp:cNvPr id="0" name=""/>
        <dsp:cNvSpPr/>
      </dsp:nvSpPr>
      <dsp:spPr>
        <a:xfrm>
          <a:off x="3896945" y="1534494"/>
          <a:ext cx="1890459" cy="7397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444500">
            <a:lnSpc>
              <a:spcPct val="100000"/>
            </a:lnSpc>
            <a:spcBef>
              <a:spcPct val="0"/>
            </a:spcBef>
            <a:spcAft>
              <a:spcPct val="35000"/>
            </a:spcAft>
            <a:buNone/>
          </a:pPr>
          <a:r>
            <a:rPr lang="en-GB" sz="1000" b="0" i="0" kern="1200">
              <a:latin typeface="Lato"/>
              <a:ea typeface="Lato"/>
              <a:cs typeface="Lato"/>
            </a:rPr>
            <a:t>Webinars are recorded and shared with all speakers and distributed across all social media for Master Investor and SCN with a combined reach of over </a:t>
          </a:r>
          <a:r>
            <a:rPr lang="en-GB" sz="1000" b="1" i="0" kern="1200">
              <a:latin typeface="Lato"/>
              <a:ea typeface="Lato"/>
              <a:cs typeface="Lato"/>
            </a:rPr>
            <a:t>13,000</a:t>
          </a:r>
          <a:r>
            <a:rPr lang="en-GB" sz="1000" b="0" i="0" kern="1200">
              <a:latin typeface="Lato"/>
              <a:ea typeface="Lato"/>
              <a:cs typeface="Lato"/>
            </a:rPr>
            <a:t> subscribers.</a:t>
          </a:r>
          <a:endParaRPr lang="en-US" sz="1000" kern="1200" dirty="0">
            <a:latin typeface="Lato" panose="020F0502020204030203" pitchFamily="34" charset="0"/>
            <a:ea typeface="Lato" panose="020F0502020204030203" pitchFamily="34" charset="0"/>
            <a:cs typeface="Lato" panose="020F0502020204030203" pitchFamily="34" charset="0"/>
          </a:endParaRPr>
        </a:p>
      </dsp:txBody>
      <dsp:txXfrm>
        <a:off x="3896945" y="1534494"/>
        <a:ext cx="1890459" cy="739796"/>
      </dsp:txXfrm>
    </dsp:sp>
    <dsp:sp modelId="{070FA4E5-D256-45CE-AB93-7ED403179190}">
      <dsp:nvSpPr>
        <dsp:cNvPr id="0" name=""/>
        <dsp:cNvSpPr/>
      </dsp:nvSpPr>
      <dsp:spPr>
        <a:xfrm>
          <a:off x="101900" y="2988987"/>
          <a:ext cx="739796" cy="739796"/>
        </a:xfrm>
        <a:prstGeom prst="ellipse">
          <a:avLst/>
        </a:prstGeom>
        <a:solidFill>
          <a:schemeClr val="tx2"/>
        </a:solidFill>
        <a:ln>
          <a:noFill/>
        </a:ln>
        <a:effectLst/>
      </dsp:spPr>
      <dsp:style>
        <a:lnRef idx="0">
          <a:scrgbClr r="0" g="0" b="0"/>
        </a:lnRef>
        <a:fillRef idx="1">
          <a:scrgbClr r="0" g="0" b="0"/>
        </a:fillRef>
        <a:effectRef idx="0">
          <a:scrgbClr r="0" g="0" b="0"/>
        </a:effectRef>
        <a:fontRef idx="minor"/>
      </dsp:style>
    </dsp:sp>
    <dsp:sp modelId="{AA7A1483-ED42-4DD6-B825-7AE13DBA0D67}">
      <dsp:nvSpPr>
        <dsp:cNvPr id="0" name=""/>
        <dsp:cNvSpPr/>
      </dsp:nvSpPr>
      <dsp:spPr>
        <a:xfrm>
          <a:off x="257257" y="3144345"/>
          <a:ext cx="429081" cy="429081"/>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2964A31-99E1-4D32-B0AD-5488945F683A}">
      <dsp:nvSpPr>
        <dsp:cNvPr id="0" name=""/>
        <dsp:cNvSpPr/>
      </dsp:nvSpPr>
      <dsp:spPr>
        <a:xfrm>
          <a:off x="923976" y="2988987"/>
          <a:ext cx="2117520" cy="7397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488950">
            <a:lnSpc>
              <a:spcPct val="100000"/>
            </a:lnSpc>
            <a:spcBef>
              <a:spcPct val="0"/>
            </a:spcBef>
            <a:spcAft>
              <a:spcPct val="35000"/>
            </a:spcAft>
            <a:buNone/>
          </a:pPr>
          <a:r>
            <a:rPr lang="en-GB" sz="1100" kern="1200"/>
            <a:t>​</a:t>
          </a:r>
          <a:r>
            <a:rPr lang="en-GB" sz="1000" b="0" i="0" kern="1200">
              <a:latin typeface="Lato"/>
              <a:ea typeface="Lato"/>
              <a:cs typeface="Lato"/>
            </a:rPr>
            <a:t>Attendees who opt-in for follow-up will have their contact details shared with participating companies for </a:t>
          </a:r>
          <a:r>
            <a:rPr lang="en-GB" sz="1000" b="1" i="0" kern="1200">
              <a:latin typeface="Lato"/>
              <a:ea typeface="Lato"/>
              <a:cs typeface="Lato"/>
            </a:rPr>
            <a:t>individual outreach</a:t>
          </a:r>
          <a:r>
            <a:rPr lang="en-GB" sz="1000" b="0" i="0" kern="1200">
              <a:latin typeface="Lato"/>
              <a:ea typeface="Lato"/>
              <a:cs typeface="Lato"/>
            </a:rPr>
            <a:t>.</a:t>
          </a:r>
          <a:endParaRPr lang="en-US" sz="1000" kern="1200" dirty="0">
            <a:latin typeface="Lato"/>
            <a:ea typeface="Lato"/>
            <a:cs typeface="Lato"/>
          </a:endParaRPr>
        </a:p>
      </dsp:txBody>
      <dsp:txXfrm>
        <a:off x="923976" y="2988987"/>
        <a:ext cx="2117520" cy="739796"/>
      </dsp:txXfrm>
    </dsp:sp>
    <dsp:sp modelId="{544A569D-5581-49F8-905D-7FEC56DD3E04}">
      <dsp:nvSpPr>
        <dsp:cNvPr id="0" name=""/>
        <dsp:cNvSpPr/>
      </dsp:nvSpPr>
      <dsp:spPr>
        <a:xfrm>
          <a:off x="3105541" y="3019252"/>
          <a:ext cx="739796" cy="739796"/>
        </a:xfrm>
        <a:prstGeom prst="ellipse">
          <a:avLst/>
        </a:prstGeom>
        <a:solidFill>
          <a:schemeClr val="tx2"/>
        </a:solidFill>
        <a:ln>
          <a:noFill/>
        </a:ln>
        <a:effectLst/>
      </dsp:spPr>
      <dsp:style>
        <a:lnRef idx="0">
          <a:scrgbClr r="0" g="0" b="0"/>
        </a:lnRef>
        <a:fillRef idx="1">
          <a:scrgbClr r="0" g="0" b="0"/>
        </a:fillRef>
        <a:effectRef idx="0">
          <a:scrgbClr r="0" g="0" b="0"/>
        </a:effectRef>
        <a:fontRef idx="minor"/>
      </dsp:style>
    </dsp:sp>
    <dsp:sp modelId="{1FBDFCA4-AD2E-4BED-809E-FAA0EFC93E37}">
      <dsp:nvSpPr>
        <dsp:cNvPr id="0" name=""/>
        <dsp:cNvSpPr/>
      </dsp:nvSpPr>
      <dsp:spPr>
        <a:xfrm>
          <a:off x="3260897" y="3191943"/>
          <a:ext cx="429081" cy="429081"/>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56094DB-3538-4513-86A2-EE7537DA4DE7}">
      <dsp:nvSpPr>
        <dsp:cNvPr id="0" name=""/>
        <dsp:cNvSpPr/>
      </dsp:nvSpPr>
      <dsp:spPr>
        <a:xfrm>
          <a:off x="3901409" y="2973237"/>
          <a:ext cx="1820358" cy="7397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444500">
            <a:lnSpc>
              <a:spcPct val="100000"/>
            </a:lnSpc>
            <a:spcBef>
              <a:spcPct val="0"/>
            </a:spcBef>
            <a:spcAft>
              <a:spcPct val="35000"/>
            </a:spcAft>
            <a:buNone/>
          </a:pPr>
          <a:r>
            <a:rPr lang="en-GB" sz="1000" b="0" i="0" kern="1200" dirty="0">
              <a:latin typeface="Lato"/>
              <a:ea typeface="Lato"/>
              <a:cs typeface="Lato"/>
            </a:rPr>
            <a:t>Speakers/presenters participate in a moderated </a:t>
          </a:r>
          <a:r>
            <a:rPr lang="en-GB" sz="1000" b="1" i="0" kern="1200" dirty="0">
              <a:latin typeface="Lato"/>
              <a:ea typeface="Lato"/>
              <a:cs typeface="Lato"/>
            </a:rPr>
            <a:t>Q&amp;A session</a:t>
          </a:r>
          <a:r>
            <a:rPr lang="en-GB" sz="1000" b="0" i="0" kern="1200" dirty="0">
              <a:latin typeface="Lato"/>
              <a:ea typeface="Lato"/>
              <a:cs typeface="Lato"/>
            </a:rPr>
            <a:t>. Unanswered questions are forwarded to the presenting companies.</a:t>
          </a:r>
          <a:endParaRPr lang="en-US" sz="1000" b="0" kern="1200" dirty="0">
            <a:latin typeface="Lato"/>
            <a:ea typeface="Lato"/>
            <a:cs typeface="Lato"/>
          </a:endParaRPr>
        </a:p>
      </dsp:txBody>
      <dsp:txXfrm>
        <a:off x="3901409" y="2973237"/>
        <a:ext cx="1820358" cy="73979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F5F3F4-4C61-4997-9587-7A4DE355B15D}">
      <dsp:nvSpPr>
        <dsp:cNvPr id="0" name=""/>
        <dsp:cNvSpPr/>
      </dsp:nvSpPr>
      <dsp:spPr>
        <a:xfrm rot="10800000">
          <a:off x="556146" y="46"/>
          <a:ext cx="1827420" cy="383425"/>
        </a:xfrm>
        <a:prstGeom prst="homePlate">
          <a:avLst/>
        </a:prstGeom>
        <a:solidFill>
          <a:srgbClr val="584B77"/>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9080" tIns="41910" rIns="78232" bIns="41910" numCol="1" spcCol="1270" anchor="ctr" anchorCtr="0">
          <a:noAutofit/>
        </a:bodyPr>
        <a:lstStyle/>
        <a:p>
          <a:pPr marL="0" lvl="0" indent="0" algn="ctr" defTabSz="488950">
            <a:lnSpc>
              <a:spcPct val="90000"/>
            </a:lnSpc>
            <a:spcBef>
              <a:spcPct val="0"/>
            </a:spcBef>
            <a:spcAft>
              <a:spcPct val="35000"/>
            </a:spcAft>
            <a:buNone/>
          </a:pPr>
          <a:r>
            <a:rPr lang="en-US" sz="1100" kern="1200" dirty="0"/>
            <a:t>IPO of the Year</a:t>
          </a:r>
          <a:endParaRPr lang="en-GB" sz="1100" kern="1200" dirty="0"/>
        </a:p>
      </dsp:txBody>
      <dsp:txXfrm rot="10800000">
        <a:off x="652002" y="46"/>
        <a:ext cx="1731564" cy="383425"/>
      </dsp:txXfrm>
    </dsp:sp>
    <dsp:sp modelId="{49873127-BA76-4EFF-8340-FA950871FED2}">
      <dsp:nvSpPr>
        <dsp:cNvPr id="0" name=""/>
        <dsp:cNvSpPr/>
      </dsp:nvSpPr>
      <dsp:spPr>
        <a:xfrm>
          <a:off x="364433" y="46"/>
          <a:ext cx="383425" cy="383425"/>
        </a:xfrm>
        <a:prstGeom prst="ellipse">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25400" cap="flat" cmpd="sng" algn="ctr">
          <a:solidFill>
            <a:schemeClr val="bg1"/>
          </a:solidFill>
          <a:prstDash val="solid"/>
        </a:ln>
        <a:effectLst/>
      </dsp:spPr>
      <dsp:style>
        <a:lnRef idx="2">
          <a:scrgbClr r="0" g="0" b="0"/>
        </a:lnRef>
        <a:fillRef idx="1">
          <a:scrgbClr r="0" g="0" b="0"/>
        </a:fillRef>
        <a:effectRef idx="0">
          <a:scrgbClr r="0" g="0" b="0"/>
        </a:effectRef>
        <a:fontRef idx="minor"/>
      </dsp:style>
    </dsp:sp>
    <dsp:sp modelId="{A1B9F007-6953-4B1C-A49A-996EC62FE326}">
      <dsp:nvSpPr>
        <dsp:cNvPr id="0" name=""/>
        <dsp:cNvSpPr/>
      </dsp:nvSpPr>
      <dsp:spPr>
        <a:xfrm rot="10800000">
          <a:off x="556146" y="497926"/>
          <a:ext cx="1827420" cy="383425"/>
        </a:xfrm>
        <a:prstGeom prst="homePlate">
          <a:avLst/>
        </a:prstGeom>
        <a:solidFill>
          <a:srgbClr val="584B77"/>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9080" tIns="41910" rIns="78232" bIns="41910" numCol="1" spcCol="1270" anchor="ctr" anchorCtr="0">
          <a:noAutofit/>
        </a:bodyPr>
        <a:lstStyle/>
        <a:p>
          <a:pPr marL="0" lvl="0" indent="0" algn="ctr" defTabSz="488950">
            <a:lnSpc>
              <a:spcPct val="90000"/>
            </a:lnSpc>
            <a:spcBef>
              <a:spcPct val="0"/>
            </a:spcBef>
            <a:spcAft>
              <a:spcPct val="35000"/>
            </a:spcAft>
            <a:buNone/>
          </a:pPr>
          <a:r>
            <a:rPr lang="en-US" sz="1100" kern="1200" dirty="0"/>
            <a:t>Transaction of the Year</a:t>
          </a:r>
          <a:endParaRPr lang="en-GB" sz="1100" kern="1200" dirty="0"/>
        </a:p>
      </dsp:txBody>
      <dsp:txXfrm rot="10800000">
        <a:off x="652002" y="497926"/>
        <a:ext cx="1731564" cy="383425"/>
      </dsp:txXfrm>
    </dsp:sp>
    <dsp:sp modelId="{556C222E-A2B3-404F-BF24-C8E2B50DEE15}">
      <dsp:nvSpPr>
        <dsp:cNvPr id="0" name=""/>
        <dsp:cNvSpPr/>
      </dsp:nvSpPr>
      <dsp:spPr>
        <a:xfrm>
          <a:off x="364433" y="497926"/>
          <a:ext cx="383425" cy="383425"/>
        </a:xfrm>
        <a:prstGeom prst="ellipse">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4FF64BB-2319-4FEB-919F-05680D2CEC5E}">
      <dsp:nvSpPr>
        <dsp:cNvPr id="0" name=""/>
        <dsp:cNvSpPr/>
      </dsp:nvSpPr>
      <dsp:spPr>
        <a:xfrm rot="10800000">
          <a:off x="556146" y="995806"/>
          <a:ext cx="1827420" cy="383425"/>
        </a:xfrm>
        <a:prstGeom prst="homePlate">
          <a:avLst/>
        </a:prstGeom>
        <a:solidFill>
          <a:srgbClr val="584B77"/>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9080" tIns="41910" rIns="78232" bIns="41910" numCol="1" spcCol="1270" anchor="ctr" anchorCtr="0">
          <a:noAutofit/>
        </a:bodyPr>
        <a:lstStyle/>
        <a:p>
          <a:pPr marL="0" lvl="0" indent="0" algn="ctr" defTabSz="488950">
            <a:lnSpc>
              <a:spcPct val="90000"/>
            </a:lnSpc>
            <a:spcBef>
              <a:spcPct val="0"/>
            </a:spcBef>
            <a:spcAft>
              <a:spcPct val="35000"/>
            </a:spcAft>
            <a:buNone/>
          </a:pPr>
          <a:r>
            <a:rPr lang="en-US" sz="1100" kern="1200" dirty="0"/>
            <a:t>Company of the Year</a:t>
          </a:r>
          <a:endParaRPr lang="en-GB" sz="1100" kern="1200" dirty="0"/>
        </a:p>
      </dsp:txBody>
      <dsp:txXfrm rot="10800000">
        <a:off x="652002" y="995806"/>
        <a:ext cx="1731564" cy="383425"/>
      </dsp:txXfrm>
    </dsp:sp>
    <dsp:sp modelId="{8FF392EF-FEFB-4905-AA1E-E2794361596D}">
      <dsp:nvSpPr>
        <dsp:cNvPr id="0" name=""/>
        <dsp:cNvSpPr/>
      </dsp:nvSpPr>
      <dsp:spPr>
        <a:xfrm>
          <a:off x="364433" y="995806"/>
          <a:ext cx="383425" cy="383425"/>
        </a:xfrm>
        <a:prstGeom prst="ellipse">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AAAECA3-53F0-469F-951A-D77C0FCDF6AF}">
      <dsp:nvSpPr>
        <dsp:cNvPr id="0" name=""/>
        <dsp:cNvSpPr/>
      </dsp:nvSpPr>
      <dsp:spPr>
        <a:xfrm rot="10800000">
          <a:off x="528419" y="1493687"/>
          <a:ext cx="1864388" cy="383425"/>
        </a:xfrm>
        <a:prstGeom prst="homePlate">
          <a:avLst/>
        </a:prstGeom>
        <a:solidFill>
          <a:srgbClr val="584B77"/>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9080" tIns="41910" rIns="78232" bIns="41910" numCol="1" spcCol="1270" anchor="ctr" anchorCtr="0">
          <a:noAutofit/>
        </a:bodyPr>
        <a:lstStyle/>
        <a:p>
          <a:pPr marL="0" lvl="0" indent="0" algn="ctr" defTabSz="488950">
            <a:lnSpc>
              <a:spcPct val="90000"/>
            </a:lnSpc>
            <a:spcBef>
              <a:spcPct val="0"/>
            </a:spcBef>
            <a:spcAft>
              <a:spcPct val="35000"/>
            </a:spcAft>
            <a:buNone/>
          </a:pPr>
          <a:r>
            <a:rPr lang="en-US" sz="1100" kern="1200" dirty="0"/>
            <a:t>Executive Director of the Year</a:t>
          </a:r>
          <a:endParaRPr lang="en-GB" sz="1100" kern="1200" dirty="0"/>
        </a:p>
      </dsp:txBody>
      <dsp:txXfrm rot="10800000">
        <a:off x="624275" y="1493687"/>
        <a:ext cx="1768532" cy="383425"/>
      </dsp:txXfrm>
    </dsp:sp>
    <dsp:sp modelId="{8F6A4AD3-2FF6-40E8-A2EC-08E3CD4F5E2B}">
      <dsp:nvSpPr>
        <dsp:cNvPr id="0" name=""/>
        <dsp:cNvSpPr/>
      </dsp:nvSpPr>
      <dsp:spPr>
        <a:xfrm>
          <a:off x="355191" y="1493687"/>
          <a:ext cx="383425" cy="383425"/>
        </a:xfrm>
        <a:prstGeom prst="ellipse">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F214EB2-CA1E-4692-A94F-FA5B21711562}">
      <dsp:nvSpPr>
        <dsp:cNvPr id="0" name=""/>
        <dsp:cNvSpPr/>
      </dsp:nvSpPr>
      <dsp:spPr>
        <a:xfrm rot="10800000">
          <a:off x="556146" y="1991567"/>
          <a:ext cx="1827420" cy="383425"/>
        </a:xfrm>
        <a:prstGeom prst="homePlate">
          <a:avLst/>
        </a:prstGeom>
        <a:solidFill>
          <a:srgbClr val="584B77"/>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9080" tIns="41910" rIns="78232" bIns="41910" numCol="1" spcCol="1270" anchor="ctr" anchorCtr="0">
          <a:noAutofit/>
        </a:bodyPr>
        <a:lstStyle/>
        <a:p>
          <a:pPr marL="0" lvl="0" indent="0" algn="ctr" defTabSz="488950">
            <a:lnSpc>
              <a:spcPct val="90000"/>
            </a:lnSpc>
            <a:spcBef>
              <a:spcPct val="0"/>
            </a:spcBef>
            <a:spcAft>
              <a:spcPct val="35000"/>
            </a:spcAft>
            <a:buNone/>
          </a:pPr>
          <a:r>
            <a:rPr lang="en-US" sz="1100" kern="1200" dirty="0"/>
            <a:t>Impact Company of the Year</a:t>
          </a:r>
          <a:endParaRPr lang="en-GB" sz="1100" kern="1200" dirty="0"/>
        </a:p>
      </dsp:txBody>
      <dsp:txXfrm rot="10800000">
        <a:off x="652002" y="1991567"/>
        <a:ext cx="1731564" cy="383425"/>
      </dsp:txXfrm>
    </dsp:sp>
    <dsp:sp modelId="{1B8E2B22-4AFF-4B6E-BCB2-D160C6D00501}">
      <dsp:nvSpPr>
        <dsp:cNvPr id="0" name=""/>
        <dsp:cNvSpPr/>
      </dsp:nvSpPr>
      <dsp:spPr>
        <a:xfrm>
          <a:off x="364433" y="1991567"/>
          <a:ext cx="383425" cy="383425"/>
        </a:xfrm>
        <a:prstGeom prst="ellipse">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B315A38-98C3-403A-B558-BE065F62EEF3}">
      <dsp:nvSpPr>
        <dsp:cNvPr id="0" name=""/>
        <dsp:cNvSpPr/>
      </dsp:nvSpPr>
      <dsp:spPr>
        <a:xfrm rot="10800000">
          <a:off x="556146" y="2489448"/>
          <a:ext cx="1827420" cy="383425"/>
        </a:xfrm>
        <a:prstGeom prst="homePlate">
          <a:avLst/>
        </a:prstGeom>
        <a:solidFill>
          <a:srgbClr val="584B77"/>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9080" tIns="41910" rIns="78232" bIns="41910" numCol="1" spcCol="1270" anchor="ctr" anchorCtr="0">
          <a:noAutofit/>
        </a:bodyPr>
        <a:lstStyle/>
        <a:p>
          <a:pPr marL="0" lvl="0" indent="0" algn="ctr" defTabSz="488950">
            <a:lnSpc>
              <a:spcPct val="90000"/>
            </a:lnSpc>
            <a:spcBef>
              <a:spcPct val="0"/>
            </a:spcBef>
            <a:spcAft>
              <a:spcPct val="35000"/>
            </a:spcAft>
            <a:buNone/>
          </a:pPr>
          <a:r>
            <a:rPr lang="en-GB" sz="1100" kern="1200" dirty="0"/>
            <a:t>Broker of the Year</a:t>
          </a:r>
        </a:p>
      </dsp:txBody>
      <dsp:txXfrm rot="10800000">
        <a:off x="652002" y="2489448"/>
        <a:ext cx="1731564" cy="383425"/>
      </dsp:txXfrm>
    </dsp:sp>
    <dsp:sp modelId="{A4C3A703-C6F9-4322-8986-FA866AC3AD08}">
      <dsp:nvSpPr>
        <dsp:cNvPr id="0" name=""/>
        <dsp:cNvSpPr/>
      </dsp:nvSpPr>
      <dsp:spPr>
        <a:xfrm>
          <a:off x="364433" y="2489448"/>
          <a:ext cx="383425" cy="383425"/>
        </a:xfrm>
        <a:prstGeom prst="ellipse">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8DA7DA7-E325-46F5-A353-3EBFE807064D}">
      <dsp:nvSpPr>
        <dsp:cNvPr id="0" name=""/>
        <dsp:cNvSpPr/>
      </dsp:nvSpPr>
      <dsp:spPr>
        <a:xfrm rot="10800000">
          <a:off x="556146" y="2987328"/>
          <a:ext cx="1827420" cy="383425"/>
        </a:xfrm>
        <a:prstGeom prst="homePlate">
          <a:avLst/>
        </a:prstGeom>
        <a:solidFill>
          <a:srgbClr val="584B77"/>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9080" tIns="41910" rIns="78232" bIns="41910" numCol="1" spcCol="1270" anchor="ctr" anchorCtr="0">
          <a:noAutofit/>
        </a:bodyPr>
        <a:lstStyle/>
        <a:p>
          <a:pPr marL="0" lvl="0" indent="0" algn="ctr" defTabSz="488950">
            <a:lnSpc>
              <a:spcPct val="90000"/>
            </a:lnSpc>
            <a:spcBef>
              <a:spcPct val="0"/>
            </a:spcBef>
            <a:spcAft>
              <a:spcPct val="35000"/>
            </a:spcAft>
            <a:buNone/>
          </a:pPr>
          <a:r>
            <a:rPr lang="en-GB" sz="1100" kern="1200" dirty="0"/>
            <a:t>IR Success of the Year</a:t>
          </a:r>
        </a:p>
      </dsp:txBody>
      <dsp:txXfrm rot="10800000">
        <a:off x="652002" y="2987328"/>
        <a:ext cx="1731564" cy="383425"/>
      </dsp:txXfrm>
    </dsp:sp>
    <dsp:sp modelId="{5F0A7D14-F8B7-4AD6-997F-930B68A2E34D}">
      <dsp:nvSpPr>
        <dsp:cNvPr id="0" name=""/>
        <dsp:cNvSpPr/>
      </dsp:nvSpPr>
      <dsp:spPr>
        <a:xfrm>
          <a:off x="364433" y="2987328"/>
          <a:ext cx="383425" cy="383425"/>
        </a:xfrm>
        <a:prstGeom prst="ellipse">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23EA21-1549-449B-A099-9ACDEBFD054B}">
      <dsp:nvSpPr>
        <dsp:cNvPr id="0" name=""/>
        <dsp:cNvSpPr/>
      </dsp:nvSpPr>
      <dsp:spPr>
        <a:xfrm rot="10800000">
          <a:off x="666705" y="739"/>
          <a:ext cx="2263893" cy="385906"/>
        </a:xfrm>
        <a:prstGeom prst="homePlate">
          <a:avLst/>
        </a:prstGeom>
        <a:solidFill>
          <a:srgbClr val="584B77"/>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174" tIns="41910" rIns="78232" bIns="41910" numCol="1" spcCol="1270" anchor="ctr" anchorCtr="0">
          <a:noAutofit/>
        </a:bodyPr>
        <a:lstStyle/>
        <a:p>
          <a:pPr marL="0" lvl="0" indent="0" algn="ctr" defTabSz="488950">
            <a:lnSpc>
              <a:spcPct val="90000"/>
            </a:lnSpc>
            <a:spcBef>
              <a:spcPct val="0"/>
            </a:spcBef>
            <a:spcAft>
              <a:spcPct val="35000"/>
            </a:spcAft>
            <a:buNone/>
          </a:pPr>
          <a:r>
            <a:rPr lang="en-US" sz="1100" kern="1200" dirty="0"/>
            <a:t>Technology Company of the Year</a:t>
          </a:r>
          <a:endParaRPr lang="en-GB" sz="1100" kern="1200" dirty="0"/>
        </a:p>
      </dsp:txBody>
      <dsp:txXfrm rot="10800000">
        <a:off x="763181" y="739"/>
        <a:ext cx="2167417" cy="385906"/>
      </dsp:txXfrm>
    </dsp:sp>
    <dsp:sp modelId="{F1466FE3-9628-491A-B55B-81E5F7F77DDB}">
      <dsp:nvSpPr>
        <dsp:cNvPr id="0" name=""/>
        <dsp:cNvSpPr/>
      </dsp:nvSpPr>
      <dsp:spPr>
        <a:xfrm>
          <a:off x="473752" y="739"/>
          <a:ext cx="385906" cy="385906"/>
        </a:xfrm>
        <a:prstGeom prst="ellipse">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5887435-E7D6-47DE-A4A0-4744A75B24A3}">
      <dsp:nvSpPr>
        <dsp:cNvPr id="0" name=""/>
        <dsp:cNvSpPr/>
      </dsp:nvSpPr>
      <dsp:spPr>
        <a:xfrm rot="10800000">
          <a:off x="666705" y="501842"/>
          <a:ext cx="2263893" cy="385906"/>
        </a:xfrm>
        <a:prstGeom prst="homePlate">
          <a:avLst/>
        </a:prstGeom>
        <a:solidFill>
          <a:srgbClr val="584B77"/>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174" tIns="41910" rIns="78232" bIns="41910" numCol="1" spcCol="1270" anchor="ctr" anchorCtr="0">
          <a:noAutofit/>
        </a:bodyPr>
        <a:lstStyle/>
        <a:p>
          <a:pPr marL="0" lvl="0" indent="0" algn="ctr" defTabSz="488950">
            <a:lnSpc>
              <a:spcPct val="90000"/>
            </a:lnSpc>
            <a:spcBef>
              <a:spcPct val="0"/>
            </a:spcBef>
            <a:spcAft>
              <a:spcPct val="35000"/>
            </a:spcAft>
            <a:buNone/>
          </a:pPr>
          <a:r>
            <a:rPr lang="en-US" sz="1100" kern="1200" dirty="0"/>
            <a:t>Dividend Hero of the Year</a:t>
          </a:r>
          <a:endParaRPr lang="en-GB" sz="1100" kern="1200" dirty="0"/>
        </a:p>
      </dsp:txBody>
      <dsp:txXfrm rot="10800000">
        <a:off x="763181" y="501842"/>
        <a:ext cx="2167417" cy="385906"/>
      </dsp:txXfrm>
    </dsp:sp>
    <dsp:sp modelId="{3711FC1E-39FE-43EC-A701-605144BA64E6}">
      <dsp:nvSpPr>
        <dsp:cNvPr id="0" name=""/>
        <dsp:cNvSpPr/>
      </dsp:nvSpPr>
      <dsp:spPr>
        <a:xfrm>
          <a:off x="473752" y="501842"/>
          <a:ext cx="385906" cy="385906"/>
        </a:xfrm>
        <a:prstGeom prst="ellipse">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576C1FE-2810-41E1-AB6F-75E65E51B464}">
      <dsp:nvSpPr>
        <dsp:cNvPr id="0" name=""/>
        <dsp:cNvSpPr/>
      </dsp:nvSpPr>
      <dsp:spPr>
        <a:xfrm rot="10800000">
          <a:off x="666705" y="1002945"/>
          <a:ext cx="2263893" cy="385906"/>
        </a:xfrm>
        <a:prstGeom prst="homePlate">
          <a:avLst/>
        </a:prstGeom>
        <a:solidFill>
          <a:srgbClr val="584B77"/>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174" tIns="41910" rIns="78232" bIns="41910" numCol="1" spcCol="1270" anchor="ctr" anchorCtr="0">
          <a:noAutofit/>
        </a:bodyPr>
        <a:lstStyle/>
        <a:p>
          <a:pPr marL="0" lvl="0" indent="0" algn="ctr" defTabSz="488950">
            <a:lnSpc>
              <a:spcPct val="90000"/>
            </a:lnSpc>
            <a:spcBef>
              <a:spcPct val="0"/>
            </a:spcBef>
            <a:spcAft>
              <a:spcPct val="35000"/>
            </a:spcAft>
            <a:buNone/>
          </a:pPr>
          <a:r>
            <a:rPr lang="en-US" sz="1100" kern="1200" dirty="0"/>
            <a:t>ESG Company of the Year</a:t>
          </a:r>
          <a:endParaRPr lang="en-GB" sz="1100" kern="1200" dirty="0"/>
        </a:p>
      </dsp:txBody>
      <dsp:txXfrm rot="10800000">
        <a:off x="763181" y="1002945"/>
        <a:ext cx="2167417" cy="385906"/>
      </dsp:txXfrm>
    </dsp:sp>
    <dsp:sp modelId="{553F6F7A-444B-4F18-9484-4E2C45E5D9E8}">
      <dsp:nvSpPr>
        <dsp:cNvPr id="0" name=""/>
        <dsp:cNvSpPr/>
      </dsp:nvSpPr>
      <dsp:spPr>
        <a:xfrm>
          <a:off x="473752" y="1002945"/>
          <a:ext cx="385906" cy="385906"/>
        </a:xfrm>
        <a:prstGeom prst="ellipse">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217B9F5-F5D8-48C6-B278-7D5D1ABE4061}">
      <dsp:nvSpPr>
        <dsp:cNvPr id="0" name=""/>
        <dsp:cNvSpPr/>
      </dsp:nvSpPr>
      <dsp:spPr>
        <a:xfrm rot="10800000">
          <a:off x="666705" y="1504048"/>
          <a:ext cx="2263893" cy="385906"/>
        </a:xfrm>
        <a:prstGeom prst="homePlate">
          <a:avLst/>
        </a:prstGeom>
        <a:solidFill>
          <a:srgbClr val="584B77"/>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174" tIns="41910" rIns="78232" bIns="41910" numCol="1" spcCol="1270" anchor="ctr" anchorCtr="0">
          <a:noAutofit/>
        </a:bodyPr>
        <a:lstStyle/>
        <a:p>
          <a:pPr marL="0" lvl="0" indent="0" algn="ctr" defTabSz="488950">
            <a:lnSpc>
              <a:spcPct val="90000"/>
            </a:lnSpc>
            <a:spcBef>
              <a:spcPct val="0"/>
            </a:spcBef>
            <a:spcAft>
              <a:spcPct val="35000"/>
            </a:spcAft>
            <a:buNone/>
          </a:pPr>
          <a:r>
            <a:rPr lang="en-US" sz="1100" kern="1200" dirty="0"/>
            <a:t>Analyst of the Year</a:t>
          </a:r>
          <a:endParaRPr lang="en-GB" sz="1100" kern="1200" dirty="0"/>
        </a:p>
      </dsp:txBody>
      <dsp:txXfrm rot="10800000">
        <a:off x="763181" y="1504048"/>
        <a:ext cx="2167417" cy="385906"/>
      </dsp:txXfrm>
    </dsp:sp>
    <dsp:sp modelId="{43F607C4-C87A-47DC-8274-9DEE8E720207}">
      <dsp:nvSpPr>
        <dsp:cNvPr id="0" name=""/>
        <dsp:cNvSpPr/>
      </dsp:nvSpPr>
      <dsp:spPr>
        <a:xfrm>
          <a:off x="473752" y="1504048"/>
          <a:ext cx="385906" cy="385906"/>
        </a:xfrm>
        <a:prstGeom prst="ellipse">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99ED6C4-35FB-40DF-BB54-E24AA4D2278A}">
      <dsp:nvSpPr>
        <dsp:cNvPr id="0" name=""/>
        <dsp:cNvSpPr/>
      </dsp:nvSpPr>
      <dsp:spPr>
        <a:xfrm rot="10800000">
          <a:off x="666705" y="2005150"/>
          <a:ext cx="2263893" cy="385906"/>
        </a:xfrm>
        <a:prstGeom prst="homePlate">
          <a:avLst/>
        </a:prstGeom>
        <a:solidFill>
          <a:srgbClr val="584B77"/>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174" tIns="41910" rIns="78232" bIns="41910" numCol="1" spcCol="1270" anchor="ctr" anchorCtr="0">
          <a:noAutofit/>
        </a:bodyPr>
        <a:lstStyle/>
        <a:p>
          <a:pPr marL="0" lvl="0" indent="0" algn="ctr" defTabSz="488950">
            <a:lnSpc>
              <a:spcPct val="90000"/>
            </a:lnSpc>
            <a:spcBef>
              <a:spcPct val="0"/>
            </a:spcBef>
            <a:spcAft>
              <a:spcPct val="35000"/>
            </a:spcAft>
            <a:buNone/>
          </a:pPr>
          <a:r>
            <a:rPr lang="en-US" sz="1100" kern="1200" dirty="0"/>
            <a:t>Diversity, Engagement &amp; Inclusivity Award</a:t>
          </a:r>
          <a:endParaRPr lang="en-GB" sz="1100" kern="1200" dirty="0"/>
        </a:p>
      </dsp:txBody>
      <dsp:txXfrm rot="10800000">
        <a:off x="763181" y="2005150"/>
        <a:ext cx="2167417" cy="385906"/>
      </dsp:txXfrm>
    </dsp:sp>
    <dsp:sp modelId="{08DA4819-EF85-488F-99C9-AE301CF77204}">
      <dsp:nvSpPr>
        <dsp:cNvPr id="0" name=""/>
        <dsp:cNvSpPr/>
      </dsp:nvSpPr>
      <dsp:spPr>
        <a:xfrm>
          <a:off x="473752" y="2005150"/>
          <a:ext cx="385906" cy="385906"/>
        </a:xfrm>
        <a:prstGeom prst="ellipse">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ECCCAC0-516B-45FD-96DB-CB223A5669B6}">
      <dsp:nvSpPr>
        <dsp:cNvPr id="0" name=""/>
        <dsp:cNvSpPr/>
      </dsp:nvSpPr>
      <dsp:spPr>
        <a:xfrm rot="10800000">
          <a:off x="666705" y="2506253"/>
          <a:ext cx="2263893" cy="385906"/>
        </a:xfrm>
        <a:prstGeom prst="homePlate">
          <a:avLst/>
        </a:prstGeom>
        <a:solidFill>
          <a:srgbClr val="584B77"/>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174" tIns="41910" rIns="78232" bIns="41910" numCol="1" spcCol="1270" anchor="ctr" anchorCtr="0">
          <a:noAutofit/>
        </a:bodyPr>
        <a:lstStyle/>
        <a:p>
          <a:pPr marL="0" lvl="0" indent="0" algn="ctr" defTabSz="488950">
            <a:lnSpc>
              <a:spcPct val="90000"/>
            </a:lnSpc>
            <a:spcBef>
              <a:spcPct val="0"/>
            </a:spcBef>
            <a:spcAft>
              <a:spcPct val="35000"/>
            </a:spcAft>
            <a:buNone/>
          </a:pPr>
          <a:r>
            <a:rPr lang="en-US" sz="1100" kern="1200" dirty="0"/>
            <a:t>Lifetime Achievement Award</a:t>
          </a:r>
          <a:endParaRPr lang="en-GB" sz="1100" kern="1200" dirty="0"/>
        </a:p>
      </dsp:txBody>
      <dsp:txXfrm rot="10800000">
        <a:off x="763181" y="2506253"/>
        <a:ext cx="2167417" cy="385906"/>
      </dsp:txXfrm>
    </dsp:sp>
    <dsp:sp modelId="{F088B3CB-E085-466F-9745-860740A9265A}">
      <dsp:nvSpPr>
        <dsp:cNvPr id="0" name=""/>
        <dsp:cNvSpPr/>
      </dsp:nvSpPr>
      <dsp:spPr>
        <a:xfrm>
          <a:off x="473752" y="2506253"/>
          <a:ext cx="385906" cy="385906"/>
        </a:xfrm>
        <a:prstGeom prst="ellipse">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23EA21-1549-449B-A099-9ACDEBFD054B}">
      <dsp:nvSpPr>
        <dsp:cNvPr id="0" name=""/>
        <dsp:cNvSpPr/>
      </dsp:nvSpPr>
      <dsp:spPr>
        <a:xfrm rot="10800000">
          <a:off x="666705" y="739"/>
          <a:ext cx="2263893" cy="385906"/>
        </a:xfrm>
        <a:prstGeom prst="homePlate">
          <a:avLst/>
        </a:prstGeom>
        <a:solidFill>
          <a:srgbClr val="584B77"/>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174" tIns="30480" rIns="56896" bIns="30480" numCol="1" spcCol="1270" anchor="ctr" anchorCtr="0">
          <a:noAutofit/>
        </a:bodyPr>
        <a:lstStyle/>
        <a:p>
          <a:pPr marL="0" lvl="0" indent="0" algn="ctr" defTabSz="355600">
            <a:lnSpc>
              <a:spcPct val="90000"/>
            </a:lnSpc>
            <a:spcBef>
              <a:spcPct val="0"/>
            </a:spcBef>
            <a:spcAft>
              <a:spcPct val="35000"/>
            </a:spcAft>
            <a:buNone/>
          </a:pPr>
          <a:r>
            <a:rPr lang="en-US" sz="800" kern="1200" dirty="0">
              <a:latin typeface="Lato" panose="020F0502020204030203" pitchFamily="34" charset="0"/>
              <a:ea typeface="Lato" panose="020F0502020204030203" pitchFamily="34" charset="0"/>
              <a:cs typeface="Lato" panose="020F0502020204030203" pitchFamily="34" charset="0"/>
            </a:rPr>
            <a:t>Technology Company of the Year – </a:t>
          </a:r>
        </a:p>
        <a:p>
          <a:pPr marL="0" lvl="0" indent="0" algn="ctr" defTabSz="355600">
            <a:lnSpc>
              <a:spcPct val="90000"/>
            </a:lnSpc>
            <a:spcBef>
              <a:spcPct val="0"/>
            </a:spcBef>
            <a:spcAft>
              <a:spcPct val="35000"/>
            </a:spcAft>
            <a:buNone/>
          </a:pPr>
          <a:r>
            <a:rPr lang="en" sz="800" b="0" i="0" u="none" strike="noStrike" kern="1200" cap="none" dirty="0">
              <a:solidFill>
                <a:schemeClr val="bg1"/>
              </a:solidFill>
              <a:latin typeface="Lato" panose="020F0502020204030203" pitchFamily="34" charset="0"/>
              <a:ea typeface="Lato" panose="020F0502020204030203" pitchFamily="34" charset="0"/>
              <a:cs typeface="Lato" panose="020F0502020204030203" pitchFamily="34" charset="0"/>
              <a:sym typeface="Lato"/>
            </a:rPr>
            <a:t>Kooth Plc</a:t>
          </a:r>
          <a:endParaRPr lang="en-GB" sz="800" kern="1200" dirty="0">
            <a:solidFill>
              <a:schemeClr val="bg1"/>
            </a:solidFill>
            <a:latin typeface="Lato" panose="020F0502020204030203" pitchFamily="34" charset="0"/>
            <a:ea typeface="Lato" panose="020F0502020204030203" pitchFamily="34" charset="0"/>
            <a:cs typeface="Lato" panose="020F0502020204030203" pitchFamily="34" charset="0"/>
          </a:endParaRPr>
        </a:p>
      </dsp:txBody>
      <dsp:txXfrm rot="10800000">
        <a:off x="763181" y="739"/>
        <a:ext cx="2167417" cy="385906"/>
      </dsp:txXfrm>
    </dsp:sp>
    <dsp:sp modelId="{F1466FE3-9628-491A-B55B-81E5F7F77DDB}">
      <dsp:nvSpPr>
        <dsp:cNvPr id="0" name=""/>
        <dsp:cNvSpPr/>
      </dsp:nvSpPr>
      <dsp:spPr>
        <a:xfrm>
          <a:off x="473752" y="739"/>
          <a:ext cx="385906" cy="385906"/>
        </a:xfrm>
        <a:prstGeom prst="ellipse">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5887435-E7D6-47DE-A4A0-4744A75B24A3}">
      <dsp:nvSpPr>
        <dsp:cNvPr id="0" name=""/>
        <dsp:cNvSpPr/>
      </dsp:nvSpPr>
      <dsp:spPr>
        <a:xfrm rot="10800000">
          <a:off x="666705" y="501842"/>
          <a:ext cx="2263893" cy="385906"/>
        </a:xfrm>
        <a:prstGeom prst="homePlate">
          <a:avLst/>
        </a:prstGeom>
        <a:solidFill>
          <a:srgbClr val="584B77"/>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174" tIns="30480" rIns="56896" bIns="30480" numCol="1" spcCol="1270" anchor="ctr" anchorCtr="0">
          <a:noAutofit/>
        </a:bodyPr>
        <a:lstStyle/>
        <a:p>
          <a:pPr marL="0" lvl="0" indent="0" algn="ctr" defTabSz="355600">
            <a:lnSpc>
              <a:spcPct val="90000"/>
            </a:lnSpc>
            <a:spcBef>
              <a:spcPct val="0"/>
            </a:spcBef>
            <a:spcAft>
              <a:spcPct val="35000"/>
            </a:spcAft>
            <a:buNone/>
          </a:pPr>
          <a:r>
            <a:rPr lang="en-US" sz="800" kern="1200" dirty="0">
              <a:latin typeface="Lato" panose="020F0502020204030203" pitchFamily="34" charset="0"/>
              <a:ea typeface="Lato" panose="020F0502020204030203" pitchFamily="34" charset="0"/>
              <a:cs typeface="Lato" panose="020F0502020204030203" pitchFamily="34" charset="0"/>
            </a:rPr>
            <a:t>Dividend Hero of the Year – </a:t>
          </a:r>
        </a:p>
        <a:p>
          <a:pPr marL="0" lvl="0" indent="0" algn="ctr" defTabSz="355600">
            <a:lnSpc>
              <a:spcPct val="90000"/>
            </a:lnSpc>
            <a:spcBef>
              <a:spcPct val="0"/>
            </a:spcBef>
            <a:spcAft>
              <a:spcPct val="35000"/>
            </a:spcAft>
            <a:buNone/>
          </a:pPr>
          <a:r>
            <a:rPr lang="en" sz="800" b="0" i="0" u="none" strike="noStrike" kern="1200" cap="none" dirty="0">
              <a:solidFill>
                <a:schemeClr val="bg1"/>
              </a:solidFill>
              <a:latin typeface="Lato" panose="020F0502020204030203" pitchFamily="34" charset="0"/>
              <a:ea typeface="Lato" panose="020F0502020204030203" pitchFamily="34" charset="0"/>
              <a:cs typeface="Lato" panose="020F0502020204030203" pitchFamily="34" charset="0"/>
              <a:sym typeface="Lato"/>
            </a:rPr>
            <a:t>Cohort Plc</a:t>
          </a:r>
          <a:endParaRPr lang="en-GB" sz="800" kern="1200" dirty="0">
            <a:solidFill>
              <a:schemeClr val="bg1"/>
            </a:solidFill>
            <a:latin typeface="Lato" panose="020F0502020204030203" pitchFamily="34" charset="0"/>
            <a:ea typeface="Lato" panose="020F0502020204030203" pitchFamily="34" charset="0"/>
            <a:cs typeface="Lato" panose="020F0502020204030203" pitchFamily="34" charset="0"/>
          </a:endParaRPr>
        </a:p>
      </dsp:txBody>
      <dsp:txXfrm rot="10800000">
        <a:off x="763181" y="501842"/>
        <a:ext cx="2167417" cy="385906"/>
      </dsp:txXfrm>
    </dsp:sp>
    <dsp:sp modelId="{3711FC1E-39FE-43EC-A701-605144BA64E6}">
      <dsp:nvSpPr>
        <dsp:cNvPr id="0" name=""/>
        <dsp:cNvSpPr/>
      </dsp:nvSpPr>
      <dsp:spPr>
        <a:xfrm>
          <a:off x="473752" y="501842"/>
          <a:ext cx="385906" cy="385906"/>
        </a:xfrm>
        <a:prstGeom prst="ellipse">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576C1FE-2810-41E1-AB6F-75E65E51B464}">
      <dsp:nvSpPr>
        <dsp:cNvPr id="0" name=""/>
        <dsp:cNvSpPr/>
      </dsp:nvSpPr>
      <dsp:spPr>
        <a:xfrm rot="10800000">
          <a:off x="666705" y="1002945"/>
          <a:ext cx="2263893" cy="385906"/>
        </a:xfrm>
        <a:prstGeom prst="homePlate">
          <a:avLst/>
        </a:prstGeom>
        <a:solidFill>
          <a:srgbClr val="584B77"/>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174" tIns="30480" rIns="56896" bIns="30480" numCol="1" spcCol="1270" anchor="ctr" anchorCtr="0">
          <a:noAutofit/>
        </a:bodyPr>
        <a:lstStyle/>
        <a:p>
          <a:pPr marL="0" lvl="0" indent="0" algn="ctr" defTabSz="355600">
            <a:lnSpc>
              <a:spcPct val="90000"/>
            </a:lnSpc>
            <a:spcBef>
              <a:spcPct val="0"/>
            </a:spcBef>
            <a:spcAft>
              <a:spcPct val="35000"/>
            </a:spcAft>
            <a:buNone/>
          </a:pPr>
          <a:r>
            <a:rPr lang="en-US" sz="800" kern="1200" dirty="0">
              <a:latin typeface="Lato" panose="020F0502020204030203" pitchFamily="34" charset="0"/>
              <a:ea typeface="Lato" panose="020F0502020204030203" pitchFamily="34" charset="0"/>
              <a:cs typeface="Lato" panose="020F0502020204030203" pitchFamily="34" charset="0"/>
            </a:rPr>
            <a:t>ESG Company of the Year – </a:t>
          </a:r>
        </a:p>
        <a:p>
          <a:pPr marL="0" lvl="0" indent="0" algn="ctr" defTabSz="355600">
            <a:lnSpc>
              <a:spcPct val="90000"/>
            </a:lnSpc>
            <a:spcBef>
              <a:spcPct val="0"/>
            </a:spcBef>
            <a:spcAft>
              <a:spcPct val="35000"/>
            </a:spcAft>
            <a:buNone/>
          </a:pPr>
          <a:r>
            <a:rPr lang="en" sz="800" b="0" i="0" u="none" strike="noStrike" kern="1200" cap="none" dirty="0">
              <a:solidFill>
                <a:schemeClr val="bg1"/>
              </a:solidFill>
              <a:latin typeface="Lato" panose="020F0502020204030203" pitchFamily="34" charset="0"/>
              <a:ea typeface="Lato" panose="020F0502020204030203" pitchFamily="34" charset="0"/>
              <a:cs typeface="Lato" panose="020F0502020204030203" pitchFamily="34" charset="0"/>
              <a:sym typeface="Lato"/>
            </a:rPr>
            <a:t>Eden Research Plc</a:t>
          </a:r>
          <a:endParaRPr lang="en-GB" sz="800" kern="1200" dirty="0">
            <a:solidFill>
              <a:schemeClr val="bg1"/>
            </a:solidFill>
            <a:latin typeface="Lato" panose="020F0502020204030203" pitchFamily="34" charset="0"/>
            <a:ea typeface="Lato" panose="020F0502020204030203" pitchFamily="34" charset="0"/>
            <a:cs typeface="Lato" panose="020F0502020204030203" pitchFamily="34" charset="0"/>
          </a:endParaRPr>
        </a:p>
      </dsp:txBody>
      <dsp:txXfrm rot="10800000">
        <a:off x="763181" y="1002945"/>
        <a:ext cx="2167417" cy="385906"/>
      </dsp:txXfrm>
    </dsp:sp>
    <dsp:sp modelId="{553F6F7A-444B-4F18-9484-4E2C45E5D9E8}">
      <dsp:nvSpPr>
        <dsp:cNvPr id="0" name=""/>
        <dsp:cNvSpPr/>
      </dsp:nvSpPr>
      <dsp:spPr>
        <a:xfrm>
          <a:off x="473752" y="1002945"/>
          <a:ext cx="385906" cy="385906"/>
        </a:xfrm>
        <a:prstGeom prst="ellipse">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217B9F5-F5D8-48C6-B278-7D5D1ABE4061}">
      <dsp:nvSpPr>
        <dsp:cNvPr id="0" name=""/>
        <dsp:cNvSpPr/>
      </dsp:nvSpPr>
      <dsp:spPr>
        <a:xfrm rot="10800000">
          <a:off x="666705" y="1504048"/>
          <a:ext cx="2263893" cy="385906"/>
        </a:xfrm>
        <a:prstGeom prst="homePlate">
          <a:avLst/>
        </a:prstGeom>
        <a:solidFill>
          <a:srgbClr val="584B77"/>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174" tIns="30480" rIns="56896" bIns="30480" numCol="1" spcCol="1270" anchor="ctr" anchorCtr="0">
          <a:noAutofit/>
        </a:bodyPr>
        <a:lstStyle/>
        <a:p>
          <a:pPr marL="0" lvl="0" indent="0" algn="ctr" defTabSz="355600">
            <a:lnSpc>
              <a:spcPct val="90000"/>
            </a:lnSpc>
            <a:spcBef>
              <a:spcPct val="0"/>
            </a:spcBef>
            <a:spcAft>
              <a:spcPct val="35000"/>
            </a:spcAft>
            <a:buNone/>
          </a:pPr>
          <a:r>
            <a:rPr lang="en-US" sz="800" kern="1200" dirty="0">
              <a:latin typeface="Lato" panose="020F0502020204030203" pitchFamily="34" charset="0"/>
              <a:ea typeface="Lato" panose="020F0502020204030203" pitchFamily="34" charset="0"/>
              <a:cs typeface="Lato" panose="020F0502020204030203" pitchFamily="34" charset="0"/>
            </a:rPr>
            <a:t>Analyst of the Year – </a:t>
          </a:r>
        </a:p>
        <a:p>
          <a:pPr marL="0" lvl="0" indent="0" algn="ctr" defTabSz="355600">
            <a:lnSpc>
              <a:spcPct val="90000"/>
            </a:lnSpc>
            <a:spcBef>
              <a:spcPct val="0"/>
            </a:spcBef>
            <a:spcAft>
              <a:spcPct val="35000"/>
            </a:spcAft>
            <a:buNone/>
          </a:pPr>
          <a:r>
            <a:rPr lang="en" sz="800" b="0" i="0" u="none" strike="noStrike" kern="1200" cap="none" dirty="0">
              <a:solidFill>
                <a:schemeClr val="bg1"/>
              </a:solidFill>
              <a:latin typeface="Lato" panose="020F0502020204030203" pitchFamily="34" charset="0"/>
              <a:ea typeface="Lato" panose="020F0502020204030203" pitchFamily="34" charset="0"/>
              <a:cs typeface="Lato" panose="020F0502020204030203" pitchFamily="34" charset="0"/>
              <a:sym typeface="Lato"/>
            </a:rPr>
            <a:t>Charles Hall – Peel Hunt</a:t>
          </a:r>
          <a:endParaRPr lang="en-GB" sz="800" kern="1200" dirty="0">
            <a:solidFill>
              <a:schemeClr val="bg1"/>
            </a:solidFill>
            <a:latin typeface="Lato" panose="020F0502020204030203" pitchFamily="34" charset="0"/>
            <a:ea typeface="Lato" panose="020F0502020204030203" pitchFamily="34" charset="0"/>
            <a:cs typeface="Lato" panose="020F0502020204030203" pitchFamily="34" charset="0"/>
          </a:endParaRPr>
        </a:p>
      </dsp:txBody>
      <dsp:txXfrm rot="10800000">
        <a:off x="763181" y="1504048"/>
        <a:ext cx="2167417" cy="385906"/>
      </dsp:txXfrm>
    </dsp:sp>
    <dsp:sp modelId="{43F607C4-C87A-47DC-8274-9DEE8E720207}">
      <dsp:nvSpPr>
        <dsp:cNvPr id="0" name=""/>
        <dsp:cNvSpPr/>
      </dsp:nvSpPr>
      <dsp:spPr>
        <a:xfrm>
          <a:off x="473752" y="1504048"/>
          <a:ext cx="385906" cy="385906"/>
        </a:xfrm>
        <a:prstGeom prst="ellipse">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99ED6C4-35FB-40DF-BB54-E24AA4D2278A}">
      <dsp:nvSpPr>
        <dsp:cNvPr id="0" name=""/>
        <dsp:cNvSpPr/>
      </dsp:nvSpPr>
      <dsp:spPr>
        <a:xfrm rot="10800000">
          <a:off x="666705" y="2005150"/>
          <a:ext cx="2263893" cy="385906"/>
        </a:xfrm>
        <a:prstGeom prst="homePlate">
          <a:avLst/>
        </a:prstGeom>
        <a:solidFill>
          <a:srgbClr val="584B77"/>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174" tIns="30480" rIns="56896" bIns="30480" numCol="1" spcCol="1270" anchor="ctr" anchorCtr="0">
          <a:noAutofit/>
        </a:bodyPr>
        <a:lstStyle/>
        <a:p>
          <a:pPr marL="0" lvl="0" indent="0" algn="ctr" defTabSz="355600">
            <a:lnSpc>
              <a:spcPct val="90000"/>
            </a:lnSpc>
            <a:spcBef>
              <a:spcPct val="0"/>
            </a:spcBef>
            <a:spcAft>
              <a:spcPct val="35000"/>
            </a:spcAft>
            <a:buNone/>
          </a:pPr>
          <a:r>
            <a:rPr lang="en-US" sz="800" kern="1200" dirty="0">
              <a:latin typeface="Lato" panose="020F0502020204030203" pitchFamily="34" charset="0"/>
              <a:ea typeface="Lato" panose="020F0502020204030203" pitchFamily="34" charset="0"/>
              <a:cs typeface="Lato" panose="020F0502020204030203" pitchFamily="34" charset="0"/>
            </a:rPr>
            <a:t>Diversity, Engagement &amp; Inclusivity Award </a:t>
          </a:r>
        </a:p>
        <a:p>
          <a:pPr marL="0" lvl="0" indent="0" algn="ctr" defTabSz="355600">
            <a:lnSpc>
              <a:spcPct val="90000"/>
            </a:lnSpc>
            <a:spcBef>
              <a:spcPct val="0"/>
            </a:spcBef>
            <a:spcAft>
              <a:spcPct val="35000"/>
            </a:spcAft>
            <a:buNone/>
          </a:pPr>
          <a:r>
            <a:rPr lang="en" sz="800" b="0" i="0" u="none" strike="noStrike" kern="1200" cap="none" dirty="0">
              <a:solidFill>
                <a:schemeClr val="bg1"/>
              </a:solidFill>
              <a:latin typeface="Lato" panose="020F0502020204030203" pitchFamily="34" charset="0"/>
              <a:ea typeface="Lato" panose="020F0502020204030203" pitchFamily="34" charset="0"/>
              <a:cs typeface="Lato" panose="020F0502020204030203" pitchFamily="34" charset="0"/>
              <a:sym typeface="Lato"/>
            </a:rPr>
            <a:t>TPXimpact Holdings Plc</a:t>
          </a:r>
          <a:endParaRPr lang="en-GB" sz="800" kern="1200" dirty="0">
            <a:solidFill>
              <a:schemeClr val="bg1"/>
            </a:solidFill>
            <a:latin typeface="Lato" panose="020F0502020204030203" pitchFamily="34" charset="0"/>
            <a:ea typeface="Lato" panose="020F0502020204030203" pitchFamily="34" charset="0"/>
            <a:cs typeface="Lato" panose="020F0502020204030203" pitchFamily="34" charset="0"/>
          </a:endParaRPr>
        </a:p>
      </dsp:txBody>
      <dsp:txXfrm rot="10800000">
        <a:off x="763181" y="2005150"/>
        <a:ext cx="2167417" cy="385906"/>
      </dsp:txXfrm>
    </dsp:sp>
    <dsp:sp modelId="{08DA4819-EF85-488F-99C9-AE301CF77204}">
      <dsp:nvSpPr>
        <dsp:cNvPr id="0" name=""/>
        <dsp:cNvSpPr/>
      </dsp:nvSpPr>
      <dsp:spPr>
        <a:xfrm>
          <a:off x="473752" y="2005150"/>
          <a:ext cx="385906" cy="385906"/>
        </a:xfrm>
        <a:prstGeom prst="ellipse">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ECCCAC0-516B-45FD-96DB-CB223A5669B6}">
      <dsp:nvSpPr>
        <dsp:cNvPr id="0" name=""/>
        <dsp:cNvSpPr/>
      </dsp:nvSpPr>
      <dsp:spPr>
        <a:xfrm rot="10800000">
          <a:off x="666705" y="2506253"/>
          <a:ext cx="2263893" cy="385906"/>
        </a:xfrm>
        <a:prstGeom prst="homePlate">
          <a:avLst/>
        </a:prstGeom>
        <a:solidFill>
          <a:srgbClr val="584B77"/>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174" tIns="30480" rIns="56896" bIns="30480" numCol="1" spcCol="1270" anchor="ctr" anchorCtr="0">
          <a:noAutofit/>
        </a:bodyPr>
        <a:lstStyle/>
        <a:p>
          <a:pPr marL="0" lvl="0" indent="0" algn="ctr" defTabSz="355600">
            <a:lnSpc>
              <a:spcPct val="90000"/>
            </a:lnSpc>
            <a:spcBef>
              <a:spcPct val="0"/>
            </a:spcBef>
            <a:spcAft>
              <a:spcPct val="35000"/>
            </a:spcAft>
            <a:buNone/>
          </a:pPr>
          <a:r>
            <a:rPr lang="en-US" sz="800" kern="1200" dirty="0">
              <a:latin typeface="Lato" panose="020F0502020204030203" pitchFamily="34" charset="0"/>
              <a:ea typeface="Lato" panose="020F0502020204030203" pitchFamily="34" charset="0"/>
              <a:cs typeface="Lato" panose="020F0502020204030203" pitchFamily="34" charset="0"/>
            </a:rPr>
            <a:t>Investor Relations Success Award – </a:t>
          </a:r>
        </a:p>
        <a:p>
          <a:pPr marL="0" lvl="0" indent="0" algn="ctr" defTabSz="355600">
            <a:lnSpc>
              <a:spcPct val="90000"/>
            </a:lnSpc>
            <a:spcBef>
              <a:spcPct val="0"/>
            </a:spcBef>
            <a:spcAft>
              <a:spcPct val="35000"/>
            </a:spcAft>
            <a:buNone/>
          </a:pPr>
          <a:r>
            <a:rPr lang="en-GB" sz="800" kern="1200" dirty="0">
              <a:latin typeface="Lato" panose="020F0502020204030203" pitchFamily="34" charset="0"/>
              <a:ea typeface="Lato" panose="020F0502020204030203" pitchFamily="34" charset="0"/>
              <a:cs typeface="Lato" panose="020F0502020204030203" pitchFamily="34" charset="0"/>
            </a:rPr>
            <a:t>Cohort Plc</a:t>
          </a:r>
        </a:p>
      </dsp:txBody>
      <dsp:txXfrm rot="10800000">
        <a:off x="763181" y="2506253"/>
        <a:ext cx="2167417" cy="385906"/>
      </dsp:txXfrm>
    </dsp:sp>
    <dsp:sp modelId="{F088B3CB-E085-466F-9745-860740A9265A}">
      <dsp:nvSpPr>
        <dsp:cNvPr id="0" name=""/>
        <dsp:cNvSpPr/>
      </dsp:nvSpPr>
      <dsp:spPr>
        <a:xfrm>
          <a:off x="473752" y="2506253"/>
          <a:ext cx="385906" cy="385906"/>
        </a:xfrm>
        <a:prstGeom prst="ellipse">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23EA21-1549-449B-A099-9ACDEBFD054B}">
      <dsp:nvSpPr>
        <dsp:cNvPr id="0" name=""/>
        <dsp:cNvSpPr/>
      </dsp:nvSpPr>
      <dsp:spPr>
        <a:xfrm rot="10800000">
          <a:off x="666705" y="739"/>
          <a:ext cx="2263893" cy="385906"/>
        </a:xfrm>
        <a:prstGeom prst="homePlate">
          <a:avLst/>
        </a:prstGeom>
        <a:solidFill>
          <a:srgbClr val="584B77"/>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174" tIns="34290" rIns="64008" bIns="34290" numCol="1" spcCol="1270" anchor="ctr" anchorCtr="0">
          <a:noAutofit/>
        </a:bodyPr>
        <a:lstStyle/>
        <a:p>
          <a:pPr marL="0" lvl="0" indent="0" algn="ctr" defTabSz="400050">
            <a:lnSpc>
              <a:spcPct val="90000"/>
            </a:lnSpc>
            <a:spcBef>
              <a:spcPct val="0"/>
            </a:spcBef>
            <a:spcAft>
              <a:spcPct val="35000"/>
            </a:spcAft>
            <a:buNone/>
          </a:pPr>
          <a:r>
            <a:rPr lang="en-US" sz="900" kern="1200" dirty="0">
              <a:latin typeface="Lato" panose="020F0502020204030203" pitchFamily="34" charset="0"/>
              <a:ea typeface="Lato" panose="020F0502020204030203" pitchFamily="34" charset="0"/>
              <a:cs typeface="Lato" panose="020F0502020204030203" pitchFamily="34" charset="0"/>
            </a:rPr>
            <a:t>IPO of the Year – </a:t>
          </a:r>
          <a:r>
            <a:rPr lang="en" sz="900" b="0" i="0" u="none" strike="noStrike" kern="1200" cap="none" dirty="0">
              <a:solidFill>
                <a:schemeClr val="bg1"/>
              </a:solidFill>
              <a:latin typeface="Lato" panose="020F0502020204030203" pitchFamily="34" charset="0"/>
              <a:ea typeface="Lato" panose="020F0502020204030203" pitchFamily="34" charset="0"/>
              <a:cs typeface="Lato" panose="020F0502020204030203" pitchFamily="34" charset="0"/>
              <a:sym typeface="Lato"/>
            </a:rPr>
            <a:t>Onward Opportunites Ltd</a:t>
          </a:r>
          <a:endParaRPr lang="en-GB" sz="900" kern="1200" dirty="0">
            <a:solidFill>
              <a:schemeClr val="bg1"/>
            </a:solidFill>
            <a:latin typeface="Lato" panose="020F0502020204030203" pitchFamily="34" charset="0"/>
            <a:ea typeface="Lato" panose="020F0502020204030203" pitchFamily="34" charset="0"/>
            <a:cs typeface="Lato" panose="020F0502020204030203" pitchFamily="34" charset="0"/>
          </a:endParaRPr>
        </a:p>
      </dsp:txBody>
      <dsp:txXfrm rot="10800000">
        <a:off x="763181" y="739"/>
        <a:ext cx="2167417" cy="385906"/>
      </dsp:txXfrm>
    </dsp:sp>
    <dsp:sp modelId="{F1466FE3-9628-491A-B55B-81E5F7F77DDB}">
      <dsp:nvSpPr>
        <dsp:cNvPr id="0" name=""/>
        <dsp:cNvSpPr/>
      </dsp:nvSpPr>
      <dsp:spPr>
        <a:xfrm>
          <a:off x="473752" y="739"/>
          <a:ext cx="385906" cy="385906"/>
        </a:xfrm>
        <a:prstGeom prst="ellipse">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5887435-E7D6-47DE-A4A0-4744A75B24A3}">
      <dsp:nvSpPr>
        <dsp:cNvPr id="0" name=""/>
        <dsp:cNvSpPr/>
      </dsp:nvSpPr>
      <dsp:spPr>
        <a:xfrm rot="10800000">
          <a:off x="666705" y="501842"/>
          <a:ext cx="2263893" cy="385906"/>
        </a:xfrm>
        <a:prstGeom prst="homePlate">
          <a:avLst/>
        </a:prstGeom>
        <a:solidFill>
          <a:srgbClr val="584B77"/>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174" tIns="34290" rIns="64008" bIns="34290" numCol="1" spcCol="1270" anchor="ctr" anchorCtr="0">
          <a:noAutofit/>
        </a:bodyPr>
        <a:lstStyle/>
        <a:p>
          <a:pPr marL="0" lvl="0" indent="0" algn="ctr" defTabSz="400050">
            <a:lnSpc>
              <a:spcPct val="90000"/>
            </a:lnSpc>
            <a:spcBef>
              <a:spcPct val="0"/>
            </a:spcBef>
            <a:spcAft>
              <a:spcPct val="35000"/>
            </a:spcAft>
            <a:buNone/>
          </a:pPr>
          <a:r>
            <a:rPr lang="en-US" sz="900" kern="1200" dirty="0" err="1">
              <a:latin typeface="Lato" panose="020F0502020204030203" pitchFamily="34" charset="0"/>
              <a:ea typeface="Lato" panose="020F0502020204030203" pitchFamily="34" charset="0"/>
              <a:cs typeface="Lato" panose="020F0502020204030203" pitchFamily="34" charset="0"/>
            </a:rPr>
            <a:t>Aquis</a:t>
          </a:r>
          <a:r>
            <a:rPr lang="en-US" sz="900" kern="1200" dirty="0">
              <a:latin typeface="Lato" panose="020F0502020204030203" pitchFamily="34" charset="0"/>
              <a:ea typeface="Lato" panose="020F0502020204030203" pitchFamily="34" charset="0"/>
              <a:cs typeface="Lato" panose="020F0502020204030203" pitchFamily="34" charset="0"/>
            </a:rPr>
            <a:t> Company of the Year – </a:t>
          </a:r>
        </a:p>
        <a:p>
          <a:pPr marL="0" lvl="0" indent="0" algn="ctr" defTabSz="400050">
            <a:lnSpc>
              <a:spcPct val="90000"/>
            </a:lnSpc>
            <a:spcBef>
              <a:spcPct val="0"/>
            </a:spcBef>
            <a:spcAft>
              <a:spcPct val="35000"/>
            </a:spcAft>
            <a:buNone/>
          </a:pPr>
          <a:r>
            <a:rPr lang="en" sz="900" b="0" i="0" u="none" strike="noStrike" kern="1200" cap="none" dirty="0">
              <a:solidFill>
                <a:schemeClr val="bg1"/>
              </a:solidFill>
              <a:latin typeface="Lato" panose="020F0502020204030203" pitchFamily="34" charset="0"/>
              <a:ea typeface="Lato" panose="020F0502020204030203" pitchFamily="34" charset="0"/>
              <a:cs typeface="Lato" panose="020F0502020204030203" pitchFamily="34" charset="0"/>
              <a:sym typeface="Lato"/>
            </a:rPr>
            <a:t>Equipmake Plc</a:t>
          </a:r>
          <a:endParaRPr lang="en-GB" sz="900" kern="1200" dirty="0">
            <a:solidFill>
              <a:schemeClr val="bg1"/>
            </a:solidFill>
            <a:latin typeface="Lato" panose="020F0502020204030203" pitchFamily="34" charset="0"/>
            <a:ea typeface="Lato" panose="020F0502020204030203" pitchFamily="34" charset="0"/>
            <a:cs typeface="Lato" panose="020F0502020204030203" pitchFamily="34" charset="0"/>
          </a:endParaRPr>
        </a:p>
      </dsp:txBody>
      <dsp:txXfrm rot="10800000">
        <a:off x="763181" y="501842"/>
        <a:ext cx="2167417" cy="385906"/>
      </dsp:txXfrm>
    </dsp:sp>
    <dsp:sp modelId="{3711FC1E-39FE-43EC-A701-605144BA64E6}">
      <dsp:nvSpPr>
        <dsp:cNvPr id="0" name=""/>
        <dsp:cNvSpPr/>
      </dsp:nvSpPr>
      <dsp:spPr>
        <a:xfrm>
          <a:off x="473752" y="501842"/>
          <a:ext cx="385906" cy="385906"/>
        </a:xfrm>
        <a:prstGeom prst="ellipse">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576C1FE-2810-41E1-AB6F-75E65E51B464}">
      <dsp:nvSpPr>
        <dsp:cNvPr id="0" name=""/>
        <dsp:cNvSpPr/>
      </dsp:nvSpPr>
      <dsp:spPr>
        <a:xfrm rot="10800000">
          <a:off x="666705" y="1002945"/>
          <a:ext cx="2263893" cy="385906"/>
        </a:xfrm>
        <a:prstGeom prst="homePlate">
          <a:avLst/>
        </a:prstGeom>
        <a:solidFill>
          <a:srgbClr val="584B77"/>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174" tIns="34290" rIns="64008" bIns="34290" numCol="1" spcCol="1270" anchor="ctr" anchorCtr="0">
          <a:noAutofit/>
        </a:bodyPr>
        <a:lstStyle/>
        <a:p>
          <a:pPr marL="0" lvl="0" indent="0" algn="ctr" defTabSz="400050">
            <a:lnSpc>
              <a:spcPct val="90000"/>
            </a:lnSpc>
            <a:spcBef>
              <a:spcPct val="0"/>
            </a:spcBef>
            <a:spcAft>
              <a:spcPct val="35000"/>
            </a:spcAft>
            <a:buNone/>
          </a:pPr>
          <a:r>
            <a:rPr lang="en" sz="900" b="0" i="0" u="none" strike="noStrike" kern="1200" cap="none" dirty="0">
              <a:solidFill>
                <a:schemeClr val="bg1"/>
              </a:solidFill>
              <a:latin typeface="Lato" panose="020F0502020204030203" pitchFamily="34" charset="0"/>
              <a:ea typeface="Lato" panose="020F0502020204030203" pitchFamily="34" charset="0"/>
              <a:cs typeface="Lato" panose="020F0502020204030203" pitchFamily="34" charset="0"/>
              <a:sym typeface="Lato"/>
            </a:rPr>
            <a:t>Broker </a:t>
          </a:r>
          <a:r>
            <a:rPr lang="en-US" sz="900" kern="1200" dirty="0">
              <a:latin typeface="Lato" panose="020F0502020204030203" pitchFamily="34" charset="0"/>
              <a:ea typeface="Lato" panose="020F0502020204030203" pitchFamily="34" charset="0"/>
              <a:cs typeface="Lato" panose="020F0502020204030203" pitchFamily="34" charset="0"/>
            </a:rPr>
            <a:t>of the Year – </a:t>
          </a:r>
          <a:r>
            <a:rPr lang="en" sz="900" b="0" i="0" u="none" strike="noStrike" kern="1200" cap="none" dirty="0">
              <a:solidFill>
                <a:schemeClr val="bg1"/>
              </a:solidFill>
              <a:latin typeface="Lato" panose="020F0502020204030203" pitchFamily="34" charset="0"/>
              <a:ea typeface="Lato" panose="020F0502020204030203" pitchFamily="34" charset="0"/>
              <a:cs typeface="Lato" panose="020F0502020204030203" pitchFamily="34" charset="0"/>
              <a:sym typeface="Lato"/>
            </a:rPr>
            <a:t>Cavendish Capital Markets</a:t>
          </a:r>
          <a:endParaRPr lang="en-US" sz="900" kern="1200" dirty="0">
            <a:solidFill>
              <a:schemeClr val="bg1"/>
            </a:solidFill>
            <a:latin typeface="Lato" panose="020F0502020204030203" pitchFamily="34" charset="0"/>
            <a:ea typeface="Lato" panose="020F0502020204030203" pitchFamily="34" charset="0"/>
            <a:cs typeface="Lato" panose="020F0502020204030203" pitchFamily="34" charset="0"/>
          </a:endParaRPr>
        </a:p>
      </dsp:txBody>
      <dsp:txXfrm rot="10800000">
        <a:off x="763181" y="1002945"/>
        <a:ext cx="2167417" cy="385906"/>
      </dsp:txXfrm>
    </dsp:sp>
    <dsp:sp modelId="{553F6F7A-444B-4F18-9484-4E2C45E5D9E8}">
      <dsp:nvSpPr>
        <dsp:cNvPr id="0" name=""/>
        <dsp:cNvSpPr/>
      </dsp:nvSpPr>
      <dsp:spPr>
        <a:xfrm>
          <a:off x="473752" y="1002945"/>
          <a:ext cx="385906" cy="385906"/>
        </a:xfrm>
        <a:prstGeom prst="ellipse">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217B9F5-F5D8-48C6-B278-7D5D1ABE4061}">
      <dsp:nvSpPr>
        <dsp:cNvPr id="0" name=""/>
        <dsp:cNvSpPr/>
      </dsp:nvSpPr>
      <dsp:spPr>
        <a:xfrm rot="10800000">
          <a:off x="666705" y="1504048"/>
          <a:ext cx="2263893" cy="385906"/>
        </a:xfrm>
        <a:prstGeom prst="homePlate">
          <a:avLst/>
        </a:prstGeom>
        <a:solidFill>
          <a:srgbClr val="584B77"/>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174" tIns="34290" rIns="64008" bIns="34290" numCol="1" spcCol="1270" anchor="ctr" anchorCtr="0">
          <a:noAutofit/>
        </a:bodyPr>
        <a:lstStyle/>
        <a:p>
          <a:pPr marL="0" lvl="0" indent="0" algn="ctr" defTabSz="400050">
            <a:lnSpc>
              <a:spcPct val="90000"/>
            </a:lnSpc>
            <a:spcBef>
              <a:spcPct val="0"/>
            </a:spcBef>
            <a:spcAft>
              <a:spcPct val="35000"/>
            </a:spcAft>
            <a:buNone/>
          </a:pPr>
          <a:r>
            <a:rPr lang="en-US" sz="900" kern="1200" dirty="0"/>
            <a:t>Transaction of the Year – </a:t>
          </a:r>
        </a:p>
        <a:p>
          <a:pPr marL="0" lvl="0" indent="0" algn="ctr" defTabSz="400050">
            <a:lnSpc>
              <a:spcPct val="90000"/>
            </a:lnSpc>
            <a:spcBef>
              <a:spcPct val="0"/>
            </a:spcBef>
            <a:spcAft>
              <a:spcPct val="35000"/>
            </a:spcAft>
            <a:buNone/>
          </a:pPr>
          <a:r>
            <a:rPr lang="en" sz="900" b="0" i="0" u="none" strike="noStrike" kern="1200" cap="none" dirty="0">
              <a:solidFill>
                <a:schemeClr val="bg1"/>
              </a:solidFill>
              <a:latin typeface="Lato"/>
              <a:ea typeface="Lato"/>
              <a:cs typeface="Lato"/>
              <a:sym typeface="Lato"/>
            </a:rPr>
            <a:t>Journeo plc - MultiQ transaction</a:t>
          </a:r>
          <a:endParaRPr lang="en-GB" sz="900" kern="1200" dirty="0">
            <a:solidFill>
              <a:schemeClr val="bg1"/>
            </a:solidFill>
          </a:endParaRPr>
        </a:p>
      </dsp:txBody>
      <dsp:txXfrm rot="10800000">
        <a:off x="763181" y="1504048"/>
        <a:ext cx="2167417" cy="385906"/>
      </dsp:txXfrm>
    </dsp:sp>
    <dsp:sp modelId="{43F607C4-C87A-47DC-8274-9DEE8E720207}">
      <dsp:nvSpPr>
        <dsp:cNvPr id="0" name=""/>
        <dsp:cNvSpPr/>
      </dsp:nvSpPr>
      <dsp:spPr>
        <a:xfrm>
          <a:off x="473752" y="1504048"/>
          <a:ext cx="385906" cy="385906"/>
        </a:xfrm>
        <a:prstGeom prst="ellipse">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99ED6C4-35FB-40DF-BB54-E24AA4D2278A}">
      <dsp:nvSpPr>
        <dsp:cNvPr id="0" name=""/>
        <dsp:cNvSpPr/>
      </dsp:nvSpPr>
      <dsp:spPr>
        <a:xfrm rot="10800000">
          <a:off x="666705" y="2005150"/>
          <a:ext cx="2263893" cy="385906"/>
        </a:xfrm>
        <a:prstGeom prst="homePlate">
          <a:avLst/>
        </a:prstGeom>
        <a:solidFill>
          <a:srgbClr val="584B77"/>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174" tIns="34290" rIns="64008" bIns="34290" numCol="1" spcCol="1270" anchor="ctr" anchorCtr="0">
          <a:noAutofit/>
        </a:bodyPr>
        <a:lstStyle/>
        <a:p>
          <a:pPr marL="0" lvl="0" indent="0" algn="ctr" defTabSz="400050">
            <a:lnSpc>
              <a:spcPct val="90000"/>
            </a:lnSpc>
            <a:spcBef>
              <a:spcPct val="0"/>
            </a:spcBef>
            <a:spcAft>
              <a:spcPct val="35000"/>
            </a:spcAft>
            <a:buNone/>
          </a:pPr>
          <a:r>
            <a:rPr lang="en-US" sz="900" kern="1200" dirty="0"/>
            <a:t>Executive Director of the Year </a:t>
          </a:r>
          <a:r>
            <a:rPr lang="en-US" sz="900" kern="1200" dirty="0">
              <a:solidFill>
                <a:schemeClr val="bg1"/>
              </a:solidFill>
            </a:rPr>
            <a:t>– </a:t>
          </a:r>
        </a:p>
        <a:p>
          <a:pPr marL="0" lvl="0" indent="0" algn="ctr" defTabSz="400050">
            <a:lnSpc>
              <a:spcPct val="90000"/>
            </a:lnSpc>
            <a:spcBef>
              <a:spcPct val="0"/>
            </a:spcBef>
            <a:spcAft>
              <a:spcPct val="35000"/>
            </a:spcAft>
            <a:buNone/>
          </a:pPr>
          <a:r>
            <a:rPr lang="en" sz="900" b="0" i="0" u="none" strike="noStrike" kern="1200" cap="none" dirty="0">
              <a:solidFill>
                <a:schemeClr val="bg1"/>
              </a:solidFill>
              <a:latin typeface="Lato"/>
              <a:ea typeface="Lato"/>
              <a:cs typeface="Lato"/>
              <a:sym typeface="Lato"/>
            </a:rPr>
            <a:t>Chris Smith – McBride Plc</a:t>
          </a:r>
          <a:endParaRPr lang="en-US" sz="900" kern="1200" dirty="0">
            <a:solidFill>
              <a:schemeClr val="bg1"/>
            </a:solidFill>
          </a:endParaRPr>
        </a:p>
      </dsp:txBody>
      <dsp:txXfrm rot="10800000">
        <a:off x="763181" y="2005150"/>
        <a:ext cx="2167417" cy="385906"/>
      </dsp:txXfrm>
    </dsp:sp>
    <dsp:sp modelId="{08DA4819-EF85-488F-99C9-AE301CF77204}">
      <dsp:nvSpPr>
        <dsp:cNvPr id="0" name=""/>
        <dsp:cNvSpPr/>
      </dsp:nvSpPr>
      <dsp:spPr>
        <a:xfrm>
          <a:off x="473752" y="2005150"/>
          <a:ext cx="385906" cy="385906"/>
        </a:xfrm>
        <a:prstGeom prst="ellipse">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ECCCAC0-516B-45FD-96DB-CB223A5669B6}">
      <dsp:nvSpPr>
        <dsp:cNvPr id="0" name=""/>
        <dsp:cNvSpPr/>
      </dsp:nvSpPr>
      <dsp:spPr>
        <a:xfrm rot="10800000">
          <a:off x="666705" y="2506253"/>
          <a:ext cx="2263893" cy="385906"/>
        </a:xfrm>
        <a:prstGeom prst="homePlate">
          <a:avLst/>
        </a:prstGeom>
        <a:solidFill>
          <a:srgbClr val="584B77"/>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174" tIns="34290" rIns="64008" bIns="34290" numCol="1" spcCol="1270" anchor="ctr" anchorCtr="0">
          <a:noAutofit/>
        </a:bodyPr>
        <a:lstStyle/>
        <a:p>
          <a:pPr marL="0" lvl="0" indent="0" algn="ctr" defTabSz="400050">
            <a:lnSpc>
              <a:spcPct val="90000"/>
            </a:lnSpc>
            <a:spcBef>
              <a:spcPct val="0"/>
            </a:spcBef>
            <a:spcAft>
              <a:spcPct val="35000"/>
            </a:spcAft>
            <a:buNone/>
          </a:pPr>
          <a:r>
            <a:rPr lang="en-US" sz="900" kern="1200" dirty="0"/>
            <a:t>Company of the Year – </a:t>
          </a:r>
        </a:p>
        <a:p>
          <a:pPr marL="0" lvl="0" indent="0" algn="ctr" defTabSz="400050">
            <a:lnSpc>
              <a:spcPct val="90000"/>
            </a:lnSpc>
            <a:spcBef>
              <a:spcPct val="0"/>
            </a:spcBef>
            <a:spcAft>
              <a:spcPct val="35000"/>
            </a:spcAft>
            <a:buNone/>
          </a:pPr>
          <a:r>
            <a:rPr lang="en-US" sz="900" kern="1200" dirty="0" err="1"/>
            <a:t>IQGeo</a:t>
          </a:r>
          <a:r>
            <a:rPr lang="en-US" sz="900" kern="1200" dirty="0"/>
            <a:t> Plc</a:t>
          </a:r>
        </a:p>
      </dsp:txBody>
      <dsp:txXfrm rot="10800000">
        <a:off x="763181" y="2506253"/>
        <a:ext cx="2167417" cy="385906"/>
      </dsp:txXfrm>
    </dsp:sp>
    <dsp:sp modelId="{F088B3CB-E085-466F-9745-860740A9265A}">
      <dsp:nvSpPr>
        <dsp:cNvPr id="0" name=""/>
        <dsp:cNvSpPr/>
      </dsp:nvSpPr>
      <dsp:spPr>
        <a:xfrm>
          <a:off x="473752" y="2506253"/>
          <a:ext cx="385906" cy="385906"/>
        </a:xfrm>
        <a:prstGeom prst="ellipse">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7" name="Google Shape;97;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3" name="Google Shape;173;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8" name="Google Shape;118;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7" name="Google Shape;107;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8" name="Google Shape;118;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8" name="Google Shape;118;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8" name="Google Shape;118;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8" name="Google Shape;118;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8" name="Google Shape;118;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8" name="Google Shape;118;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891584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2" name="Google Shape;162;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12"/>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1" name="Google Shape;11;p12"/>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1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21"/>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46" name="Google Shape;46;p21"/>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1600"/>
              </a:spcBef>
              <a:spcAft>
                <a:spcPts val="0"/>
              </a:spcAft>
              <a:buSzPts val="1400"/>
              <a:buChar char="○"/>
              <a:defRPr/>
            </a:lvl2pPr>
            <a:lvl3pPr marL="1371600" lvl="2" indent="-317500" algn="ctr">
              <a:lnSpc>
                <a:spcPct val="115000"/>
              </a:lnSpc>
              <a:spcBef>
                <a:spcPts val="1600"/>
              </a:spcBef>
              <a:spcAft>
                <a:spcPts val="0"/>
              </a:spcAft>
              <a:buSzPts val="1400"/>
              <a:buChar char="■"/>
              <a:defRPr/>
            </a:lvl3pPr>
            <a:lvl4pPr marL="1828800" lvl="3" indent="-317500" algn="ctr">
              <a:lnSpc>
                <a:spcPct val="115000"/>
              </a:lnSpc>
              <a:spcBef>
                <a:spcPts val="1600"/>
              </a:spcBef>
              <a:spcAft>
                <a:spcPts val="0"/>
              </a:spcAft>
              <a:buSzPts val="1400"/>
              <a:buChar char="●"/>
              <a:defRPr/>
            </a:lvl4pPr>
            <a:lvl5pPr marL="2286000" lvl="4" indent="-317500" algn="ctr">
              <a:lnSpc>
                <a:spcPct val="115000"/>
              </a:lnSpc>
              <a:spcBef>
                <a:spcPts val="1600"/>
              </a:spcBef>
              <a:spcAft>
                <a:spcPts val="0"/>
              </a:spcAft>
              <a:buSzPts val="1400"/>
              <a:buChar char="○"/>
              <a:defRPr/>
            </a:lvl5pPr>
            <a:lvl6pPr marL="2743200" lvl="5" indent="-317500" algn="ctr">
              <a:lnSpc>
                <a:spcPct val="115000"/>
              </a:lnSpc>
              <a:spcBef>
                <a:spcPts val="1600"/>
              </a:spcBef>
              <a:spcAft>
                <a:spcPts val="0"/>
              </a:spcAft>
              <a:buSzPts val="1400"/>
              <a:buChar char="■"/>
              <a:defRPr/>
            </a:lvl6pPr>
            <a:lvl7pPr marL="3200400" lvl="6" indent="-317500" algn="ctr">
              <a:lnSpc>
                <a:spcPct val="115000"/>
              </a:lnSpc>
              <a:spcBef>
                <a:spcPts val="1600"/>
              </a:spcBef>
              <a:spcAft>
                <a:spcPts val="0"/>
              </a:spcAft>
              <a:buSzPts val="1400"/>
              <a:buChar char="●"/>
              <a:defRPr/>
            </a:lvl7pPr>
            <a:lvl8pPr marL="3657600" lvl="7" indent="-317500" algn="ctr">
              <a:lnSpc>
                <a:spcPct val="115000"/>
              </a:lnSpc>
              <a:spcBef>
                <a:spcPts val="1600"/>
              </a:spcBef>
              <a:spcAft>
                <a:spcPts val="0"/>
              </a:spcAft>
              <a:buSzPts val="1400"/>
              <a:buChar char="○"/>
              <a:defRPr/>
            </a:lvl8pPr>
            <a:lvl9pPr marL="4114800" lvl="8" indent="-317500" algn="ctr">
              <a:lnSpc>
                <a:spcPct val="115000"/>
              </a:lnSpc>
              <a:spcBef>
                <a:spcPts val="1600"/>
              </a:spcBef>
              <a:spcAft>
                <a:spcPts val="1600"/>
              </a:spcAft>
              <a:buSzPts val="1400"/>
              <a:buChar char="■"/>
              <a:defRPr/>
            </a:lvl9pPr>
          </a:lstStyle>
          <a:p>
            <a:endParaRPr/>
          </a:p>
        </p:txBody>
      </p:sp>
      <p:sp>
        <p:nvSpPr>
          <p:cNvPr id="47" name="Google Shape;47;p2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3"/>
        <p:cNvGrpSpPr/>
        <p:nvPr/>
      </p:nvGrpSpPr>
      <p:grpSpPr>
        <a:xfrm>
          <a:off x="0" y="0"/>
          <a:ext cx="0" cy="0"/>
          <a:chOff x="0" y="0"/>
          <a:chExt cx="0" cy="0"/>
        </a:xfrm>
      </p:grpSpPr>
      <p:sp>
        <p:nvSpPr>
          <p:cNvPr id="14" name="Google Shape;14;p1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5" name="Google Shape;15;p1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16" name="Google Shape;16;p1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7"/>
        <p:cNvGrpSpPr/>
        <p:nvPr/>
      </p:nvGrpSpPr>
      <p:grpSpPr>
        <a:xfrm>
          <a:off x="0" y="0"/>
          <a:ext cx="0" cy="0"/>
          <a:chOff x="0" y="0"/>
          <a:chExt cx="0" cy="0"/>
        </a:xfrm>
      </p:grpSpPr>
      <p:sp>
        <p:nvSpPr>
          <p:cNvPr id="18" name="Google Shape;18;p14"/>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19" name="Google Shape;19;p1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1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2" name="Google Shape;22;p15"/>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23" name="Google Shape;23;p15"/>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24" name="Google Shape;24;p1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1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7" name="Google Shape;27;p1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17"/>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30" name="Google Shape;30;p17"/>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31" name="Google Shape;31;p1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18"/>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34" name="Google Shape;34;p1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1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 name="Google Shape;37;p19"/>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38" name="Google Shape;38;p19"/>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19"/>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40" name="Google Shape;40;p1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20"/>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Autofit/>
          </a:bodyPr>
          <a:lstStyle>
            <a:lvl1pPr marL="457200" lvl="0" indent="-228600" algn="l">
              <a:lnSpc>
                <a:spcPct val="100000"/>
              </a:lnSpc>
              <a:spcBef>
                <a:spcPts val="0"/>
              </a:spcBef>
              <a:spcAft>
                <a:spcPts val="0"/>
              </a:spcAft>
              <a:buSzPts val="1800"/>
              <a:buNone/>
              <a:defRPr/>
            </a:lvl1pPr>
          </a:lstStyle>
          <a:p>
            <a:endParaRPr/>
          </a:p>
        </p:txBody>
      </p:sp>
      <p:sp>
        <p:nvSpPr>
          <p:cNvPr id="43" name="Google Shape;43;p2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p1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8" name="Google Shape;8;p1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chart" Target="../charts/chart1.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8" Type="http://schemas.openxmlformats.org/officeDocument/2006/relationships/image" Target="../media/image64.svg"/><Relationship Id="rId3" Type="http://schemas.openxmlformats.org/officeDocument/2006/relationships/image" Target="../media/image3.jpg"/><Relationship Id="rId7" Type="http://schemas.openxmlformats.org/officeDocument/2006/relationships/image" Target="../media/image63.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62.svg"/><Relationship Id="rId5" Type="http://schemas.openxmlformats.org/officeDocument/2006/relationships/image" Target="../media/image61.png"/><Relationship Id="rId10" Type="http://schemas.openxmlformats.org/officeDocument/2006/relationships/image" Target="../media/image66.svg"/><Relationship Id="rId4" Type="http://schemas.openxmlformats.org/officeDocument/2006/relationships/image" Target="../media/image2.png"/><Relationship Id="rId9" Type="http://schemas.openxmlformats.org/officeDocument/2006/relationships/image" Target="../media/image65.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7.pn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3.jpg"/><Relationship Id="rId7" Type="http://schemas.openxmlformats.org/officeDocument/2006/relationships/image" Target="../media/image6.png"/><Relationship Id="rId12" Type="http://schemas.openxmlformats.org/officeDocument/2006/relationships/image" Target="../media/image11.sv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2.png"/><Relationship Id="rId9"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6.png"/><Relationship Id="rId18" Type="http://schemas.openxmlformats.org/officeDocument/2006/relationships/image" Target="../media/image21.svg"/><Relationship Id="rId3" Type="http://schemas.openxmlformats.org/officeDocument/2006/relationships/image" Target="../media/image3.jpg"/><Relationship Id="rId7" Type="http://schemas.openxmlformats.org/officeDocument/2006/relationships/image" Target="../media/image13.svg"/><Relationship Id="rId12" Type="http://schemas.openxmlformats.org/officeDocument/2006/relationships/hyperlink" Target="https://www.joanne-hart.com/" TargetMode="External"/><Relationship Id="rId17" Type="http://schemas.openxmlformats.org/officeDocument/2006/relationships/image" Target="../media/image20.png"/><Relationship Id="rId2" Type="http://schemas.openxmlformats.org/officeDocument/2006/relationships/notesSlide" Target="../notesSlides/notesSlide4.xml"/><Relationship Id="rId16" Type="http://schemas.openxmlformats.org/officeDocument/2006/relationships/image" Target="../media/image19.svg"/><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hyperlink" Target="https://www.merchant-taylors.co.uk/" TargetMode="External"/><Relationship Id="rId5" Type="http://schemas.openxmlformats.org/officeDocument/2006/relationships/image" Target="../media/image9.svg"/><Relationship Id="rId15" Type="http://schemas.openxmlformats.org/officeDocument/2006/relationships/image" Target="../media/image18.png"/><Relationship Id="rId10" Type="http://schemas.openxmlformats.org/officeDocument/2006/relationships/hyperlink" Target="https://www.peterdickson.co.uk/" TargetMode="External"/><Relationship Id="rId19" Type="http://schemas.openxmlformats.org/officeDocument/2006/relationships/image" Target="../media/image22.png"/><Relationship Id="rId4" Type="http://schemas.openxmlformats.org/officeDocument/2006/relationships/image" Target="../media/image8.png"/><Relationship Id="rId9" Type="http://schemas.openxmlformats.org/officeDocument/2006/relationships/image" Target="../media/image15.svg"/><Relationship Id="rId14" Type="http://schemas.openxmlformats.org/officeDocument/2006/relationships/image" Target="../media/image17.svg"/></Relationships>
</file>

<file path=ppt/slides/_rels/slide5.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3.jpg"/><Relationship Id="rId7" Type="http://schemas.openxmlformats.org/officeDocument/2006/relationships/diagramQuickStyle" Target="../diagrams/quickStyle1.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35.png"/><Relationship Id="rId4" Type="http://schemas.openxmlformats.org/officeDocument/2006/relationships/image" Target="../media/image2.png"/><Relationship Id="rId9" Type="http://schemas.microsoft.com/office/2007/relationships/diagramDrawing" Target="../diagrams/drawing1.xml"/></Relationships>
</file>

<file path=ppt/slides/_rels/slide6.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jpg"/><Relationship Id="rId7"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8.jpeg"/><Relationship Id="rId11" Type="http://schemas.openxmlformats.org/officeDocument/2006/relationships/image" Target="../media/image41.jpg"/><Relationship Id="rId5" Type="http://schemas.openxmlformats.org/officeDocument/2006/relationships/image" Target="../media/image37.jpeg"/><Relationship Id="rId10" Type="http://schemas.openxmlformats.org/officeDocument/2006/relationships/image" Target="../media/image40.jpg"/><Relationship Id="rId4" Type="http://schemas.openxmlformats.org/officeDocument/2006/relationships/image" Target="../media/image36.jpeg"/><Relationship Id="rId9" Type="http://schemas.openxmlformats.org/officeDocument/2006/relationships/image" Target="../media/image39.jpg"/></Relationships>
</file>

<file path=ppt/slides/_rels/slide7.xml.rels><?xml version="1.0" encoding="UTF-8" standalone="yes"?>
<Relationships xmlns="http://schemas.openxmlformats.org/package/2006/relationships"><Relationship Id="rId8" Type="http://schemas.microsoft.com/office/2007/relationships/diagramDrawing" Target="../diagrams/drawing2.xml"/><Relationship Id="rId13" Type="http://schemas.microsoft.com/office/2007/relationships/diagramDrawing" Target="../diagrams/drawing3.xml"/><Relationship Id="rId3" Type="http://schemas.openxmlformats.org/officeDocument/2006/relationships/image" Target="../media/image3.jpg"/><Relationship Id="rId7" Type="http://schemas.openxmlformats.org/officeDocument/2006/relationships/diagramColors" Target="../diagrams/colors2.xml"/><Relationship Id="rId12" Type="http://schemas.openxmlformats.org/officeDocument/2006/relationships/diagramColors" Target="../diagrams/colors3.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QuickStyle" Target="../diagrams/quickStyle2.xml"/><Relationship Id="rId11" Type="http://schemas.openxmlformats.org/officeDocument/2006/relationships/diagramQuickStyle" Target="../diagrams/quickStyle3.xml"/><Relationship Id="rId5" Type="http://schemas.openxmlformats.org/officeDocument/2006/relationships/diagramLayout" Target="../diagrams/layout2.xml"/><Relationship Id="rId10" Type="http://schemas.openxmlformats.org/officeDocument/2006/relationships/diagramLayout" Target="../diagrams/layout3.xml"/><Relationship Id="rId4" Type="http://schemas.openxmlformats.org/officeDocument/2006/relationships/diagramData" Target="../diagrams/data2.xml"/><Relationship Id="rId9" Type="http://schemas.openxmlformats.org/officeDocument/2006/relationships/diagramData" Target="../diagrams/data3.xml"/><Relationship Id="rId14" Type="http://schemas.openxmlformats.org/officeDocument/2006/relationships/image" Target="../media/image22.png"/></Relationships>
</file>

<file path=ppt/slides/_rels/slide8.xml.rels><?xml version="1.0" encoding="UTF-8" standalone="yes"?>
<Relationships xmlns="http://schemas.openxmlformats.org/package/2006/relationships"><Relationship Id="rId8" Type="http://schemas.microsoft.com/office/2007/relationships/diagramDrawing" Target="../diagrams/drawing4.xml"/><Relationship Id="rId13" Type="http://schemas.openxmlformats.org/officeDocument/2006/relationships/diagramColors" Target="../diagrams/colors5.xml"/><Relationship Id="rId3" Type="http://schemas.openxmlformats.org/officeDocument/2006/relationships/image" Target="../media/image3.jpg"/><Relationship Id="rId7" Type="http://schemas.openxmlformats.org/officeDocument/2006/relationships/diagramColors" Target="../diagrams/colors4.xml"/><Relationship Id="rId12" Type="http://schemas.openxmlformats.org/officeDocument/2006/relationships/diagramQuickStyle" Target="../diagrams/quickStyle5.xml"/><Relationship Id="rId2" Type="http://schemas.openxmlformats.org/officeDocument/2006/relationships/notesSlide" Target="../notesSlides/notesSlide8.xml"/><Relationship Id="rId16" Type="http://schemas.openxmlformats.org/officeDocument/2006/relationships/image" Target="../media/image43.svg"/><Relationship Id="rId1" Type="http://schemas.openxmlformats.org/officeDocument/2006/relationships/slideLayout" Target="../slideLayouts/slideLayout2.xml"/><Relationship Id="rId6" Type="http://schemas.openxmlformats.org/officeDocument/2006/relationships/diagramQuickStyle" Target="../diagrams/quickStyle4.xml"/><Relationship Id="rId11" Type="http://schemas.openxmlformats.org/officeDocument/2006/relationships/diagramLayout" Target="../diagrams/layout5.xml"/><Relationship Id="rId5" Type="http://schemas.openxmlformats.org/officeDocument/2006/relationships/diagramLayout" Target="../diagrams/layout4.xml"/><Relationship Id="rId15" Type="http://schemas.openxmlformats.org/officeDocument/2006/relationships/image" Target="../media/image42.png"/><Relationship Id="rId10" Type="http://schemas.openxmlformats.org/officeDocument/2006/relationships/diagramData" Target="../diagrams/data5.xml"/><Relationship Id="rId4" Type="http://schemas.openxmlformats.org/officeDocument/2006/relationships/diagramData" Target="../diagrams/data4.xml"/><Relationship Id="rId9" Type="http://schemas.openxmlformats.org/officeDocument/2006/relationships/image" Target="../media/image22.png"/><Relationship Id="rId14" Type="http://schemas.microsoft.com/office/2007/relationships/diagramDrawing" Target="../diagrams/drawing5.xml"/></Relationships>
</file>

<file path=ppt/slides/_rels/slide9.xml.rels><?xml version="1.0" encoding="UTF-8" standalone="yes"?>
<Relationships xmlns="http://schemas.openxmlformats.org/package/2006/relationships"><Relationship Id="rId8" Type="http://schemas.openxmlformats.org/officeDocument/2006/relationships/image" Target="../media/image50.svg"/><Relationship Id="rId13" Type="http://schemas.openxmlformats.org/officeDocument/2006/relationships/image" Target="../media/image55.png"/><Relationship Id="rId18" Type="http://schemas.openxmlformats.org/officeDocument/2006/relationships/image" Target="../media/image60.svg"/><Relationship Id="rId3" Type="http://schemas.openxmlformats.org/officeDocument/2006/relationships/image" Target="../media/image46.jpg"/><Relationship Id="rId7" Type="http://schemas.openxmlformats.org/officeDocument/2006/relationships/image" Target="../media/image49.png"/><Relationship Id="rId12" Type="http://schemas.openxmlformats.org/officeDocument/2006/relationships/image" Target="../media/image54.svg"/><Relationship Id="rId17" Type="http://schemas.openxmlformats.org/officeDocument/2006/relationships/image" Target="../media/image59.png"/><Relationship Id="rId2" Type="http://schemas.openxmlformats.org/officeDocument/2006/relationships/notesSlide" Target="../notesSlides/notesSlide9.xml"/><Relationship Id="rId16" Type="http://schemas.openxmlformats.org/officeDocument/2006/relationships/image" Target="../media/image58.svg"/><Relationship Id="rId1" Type="http://schemas.openxmlformats.org/officeDocument/2006/relationships/slideLayout" Target="../slideLayouts/slideLayout2.xml"/><Relationship Id="rId6" Type="http://schemas.openxmlformats.org/officeDocument/2006/relationships/image" Target="../media/image48.svg"/><Relationship Id="rId11" Type="http://schemas.openxmlformats.org/officeDocument/2006/relationships/image" Target="../media/image53.png"/><Relationship Id="rId5" Type="http://schemas.openxmlformats.org/officeDocument/2006/relationships/image" Target="../media/image47.png"/><Relationship Id="rId15" Type="http://schemas.openxmlformats.org/officeDocument/2006/relationships/image" Target="../media/image57.png"/><Relationship Id="rId10" Type="http://schemas.openxmlformats.org/officeDocument/2006/relationships/image" Target="../media/image52.svg"/><Relationship Id="rId4" Type="http://schemas.openxmlformats.org/officeDocument/2006/relationships/image" Target="../media/image2.png"/><Relationship Id="rId9" Type="http://schemas.openxmlformats.org/officeDocument/2006/relationships/image" Target="../media/image51.png"/><Relationship Id="rId14" Type="http://schemas.openxmlformats.org/officeDocument/2006/relationships/image" Target="../media/image56.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pic>
        <p:nvPicPr>
          <p:cNvPr id="99" name="Google Shape;99;p1"/>
          <p:cNvPicPr preferRelativeResize="0"/>
          <p:nvPr/>
        </p:nvPicPr>
        <p:blipFill rotWithShape="1">
          <a:blip r:embed="rId3">
            <a:alphaModFix/>
          </a:blip>
          <a:srcRect/>
          <a:stretch/>
        </p:blipFill>
        <p:spPr>
          <a:xfrm>
            <a:off x="0" y="0"/>
            <a:ext cx="9157225" cy="5143501"/>
          </a:xfrm>
          <a:prstGeom prst="rect">
            <a:avLst/>
          </a:prstGeom>
          <a:noFill/>
          <a:ln>
            <a:noFill/>
          </a:ln>
        </p:spPr>
      </p:pic>
      <p:sp>
        <p:nvSpPr>
          <p:cNvPr id="100" name="Google Shape;100;p1"/>
          <p:cNvSpPr txBox="1"/>
          <p:nvPr/>
        </p:nvSpPr>
        <p:spPr>
          <a:xfrm>
            <a:off x="2074127" y="1424213"/>
            <a:ext cx="6577748" cy="6678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2400"/>
              <a:buFont typeface="Arial"/>
              <a:buNone/>
            </a:pPr>
            <a:r>
              <a:rPr lang="en" sz="2400" b="1" i="0" u="none" strike="noStrike" cap="none" dirty="0">
                <a:solidFill>
                  <a:schemeClr val="lt1"/>
                </a:solidFill>
                <a:latin typeface="Lato"/>
                <a:ea typeface="Lato"/>
                <a:cs typeface="Lato"/>
                <a:sym typeface="Lato"/>
              </a:rPr>
              <a:t>The Small Cap Network and Awards 2024/25</a:t>
            </a:r>
            <a:endParaRPr sz="2400" b="1" i="0" u="none" strike="noStrike" cap="none" dirty="0">
              <a:solidFill>
                <a:schemeClr val="lt1"/>
              </a:solidFill>
              <a:latin typeface="Lato"/>
              <a:ea typeface="Lato"/>
              <a:cs typeface="Lato"/>
              <a:sym typeface="Lato"/>
            </a:endParaRPr>
          </a:p>
        </p:txBody>
      </p:sp>
      <p:sp>
        <p:nvSpPr>
          <p:cNvPr id="101" name="Google Shape;101;p1"/>
          <p:cNvSpPr txBox="1"/>
          <p:nvPr/>
        </p:nvSpPr>
        <p:spPr>
          <a:xfrm>
            <a:off x="3949975" y="2277325"/>
            <a:ext cx="4701900" cy="4569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800"/>
              <a:buFont typeface="Arial"/>
              <a:buNone/>
            </a:pPr>
            <a:r>
              <a:rPr lang="en" sz="1800" b="0" i="0" u="none" strike="noStrike" cap="none" dirty="0">
                <a:solidFill>
                  <a:schemeClr val="lt1"/>
                </a:solidFill>
                <a:latin typeface="Lato"/>
                <a:ea typeface="Lato"/>
                <a:cs typeface="Lato"/>
                <a:sym typeface="Lato"/>
              </a:rPr>
              <a:t>Thursday 19</a:t>
            </a:r>
            <a:r>
              <a:rPr lang="en" sz="1800" b="0" i="0" u="none" strike="noStrike" cap="none" baseline="30000" dirty="0">
                <a:solidFill>
                  <a:schemeClr val="lt1"/>
                </a:solidFill>
                <a:latin typeface="Lato"/>
                <a:ea typeface="Lato"/>
                <a:cs typeface="Lato"/>
                <a:sym typeface="Lato"/>
              </a:rPr>
              <a:t>th</a:t>
            </a:r>
            <a:r>
              <a:rPr lang="en" sz="1800" b="0" i="0" u="none" strike="noStrike" cap="none" dirty="0">
                <a:solidFill>
                  <a:schemeClr val="lt1"/>
                </a:solidFill>
                <a:latin typeface="Lato"/>
                <a:ea typeface="Lato"/>
                <a:cs typeface="Lato"/>
                <a:sym typeface="Lato"/>
              </a:rPr>
              <a:t> of June 2025</a:t>
            </a:r>
            <a:endParaRPr sz="1800" b="0" i="0" u="none" strike="noStrike" cap="none" dirty="0">
              <a:solidFill>
                <a:schemeClr val="lt1"/>
              </a:solidFill>
              <a:latin typeface="Lato"/>
              <a:ea typeface="Lato"/>
              <a:cs typeface="Lato"/>
              <a:sym typeface="Lato"/>
            </a:endParaRPr>
          </a:p>
        </p:txBody>
      </p:sp>
      <p:sp>
        <p:nvSpPr>
          <p:cNvPr id="102" name="Google Shape;102;p1"/>
          <p:cNvSpPr txBox="1"/>
          <p:nvPr/>
        </p:nvSpPr>
        <p:spPr>
          <a:xfrm>
            <a:off x="5798475" y="2734225"/>
            <a:ext cx="2853300" cy="10473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400"/>
              <a:buFont typeface="Arial"/>
              <a:buNone/>
            </a:pPr>
            <a:r>
              <a:rPr lang="en" sz="1400" b="0" i="0" u="none" strike="noStrike" cap="none" dirty="0">
                <a:solidFill>
                  <a:schemeClr val="lt1"/>
                </a:solidFill>
                <a:latin typeface="Lato Light"/>
                <a:ea typeface="Lato Light"/>
                <a:cs typeface="Lato Light"/>
                <a:sym typeface="Lato Light"/>
              </a:rPr>
              <a:t>Merchant Taylor Hall, London</a:t>
            </a:r>
            <a:endParaRPr sz="1400" b="0" i="0" u="none" strike="noStrike" cap="none" dirty="0">
              <a:solidFill>
                <a:schemeClr val="lt1"/>
              </a:solidFill>
              <a:latin typeface="Lato Light"/>
              <a:ea typeface="Lato Light"/>
              <a:cs typeface="Lato Light"/>
              <a:sym typeface="Lato Light"/>
            </a:endParaRPr>
          </a:p>
          <a:p>
            <a:pPr marL="0" marR="0" lvl="0" indent="0" algn="r" rtl="0">
              <a:lnSpc>
                <a:spcPct val="100000"/>
              </a:lnSpc>
              <a:spcBef>
                <a:spcPts val="0"/>
              </a:spcBef>
              <a:spcAft>
                <a:spcPts val="0"/>
              </a:spcAft>
              <a:buClr>
                <a:srgbClr val="000000"/>
              </a:buClr>
              <a:buSzPts val="1400"/>
              <a:buFont typeface="Arial"/>
              <a:buNone/>
            </a:pPr>
            <a:r>
              <a:rPr lang="en" sz="1400" b="0" i="0" u="none" strike="noStrike" cap="none" dirty="0">
                <a:solidFill>
                  <a:schemeClr val="lt1"/>
                </a:solidFill>
                <a:latin typeface="Lato Light"/>
                <a:ea typeface="Lato Light"/>
                <a:cs typeface="Lato Light"/>
                <a:sym typeface="Lato Light"/>
              </a:rPr>
              <a:t>18:30 til late</a:t>
            </a:r>
            <a:endParaRPr sz="1400" b="0" i="0" u="none" strike="noStrike" cap="none" dirty="0">
              <a:solidFill>
                <a:schemeClr val="lt1"/>
              </a:solidFill>
              <a:latin typeface="Lato Light"/>
              <a:ea typeface="Lato Light"/>
              <a:cs typeface="Lato Light"/>
              <a:sym typeface="Lato Light"/>
            </a:endParaRPr>
          </a:p>
          <a:p>
            <a:pPr marL="0" marR="0" lvl="0" indent="0" algn="r"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Lato Light"/>
              <a:ea typeface="Lato Light"/>
              <a:cs typeface="Lato Light"/>
              <a:sym typeface="Lato Light"/>
            </a:endParaRPr>
          </a:p>
        </p:txBody>
      </p:sp>
      <p:cxnSp>
        <p:nvCxnSpPr>
          <p:cNvPr id="103" name="Google Shape;103;p1"/>
          <p:cNvCxnSpPr/>
          <p:nvPr/>
        </p:nvCxnSpPr>
        <p:spPr>
          <a:xfrm>
            <a:off x="7970250" y="2221000"/>
            <a:ext cx="555300" cy="0"/>
          </a:xfrm>
          <a:prstGeom prst="straightConnector1">
            <a:avLst/>
          </a:prstGeom>
          <a:noFill/>
          <a:ln w="9525" cap="flat" cmpd="sng">
            <a:solidFill>
              <a:schemeClr val="lt1"/>
            </a:solidFill>
            <a:prstDash val="solid"/>
            <a:round/>
            <a:headEnd type="none" w="sm" len="sm"/>
            <a:tailEnd type="none" w="sm" len="sm"/>
          </a:ln>
        </p:spPr>
      </p:cxnSp>
      <p:pic>
        <p:nvPicPr>
          <p:cNvPr id="104" name="Google Shape;104;p1"/>
          <p:cNvPicPr preferRelativeResize="0"/>
          <p:nvPr/>
        </p:nvPicPr>
        <p:blipFill rotWithShape="1">
          <a:blip r:embed="rId4">
            <a:alphaModFix/>
          </a:blip>
          <a:srcRect/>
          <a:stretch/>
        </p:blipFill>
        <p:spPr>
          <a:xfrm>
            <a:off x="5306350" y="181323"/>
            <a:ext cx="3345525" cy="111391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pic>
        <p:nvPicPr>
          <p:cNvPr id="175" name="Google Shape;175;p8"/>
          <p:cNvPicPr preferRelativeResize="0"/>
          <p:nvPr/>
        </p:nvPicPr>
        <p:blipFill rotWithShape="1">
          <a:blip r:embed="rId3">
            <a:alphaModFix/>
          </a:blip>
          <a:srcRect/>
          <a:stretch/>
        </p:blipFill>
        <p:spPr>
          <a:xfrm>
            <a:off x="0" y="0"/>
            <a:ext cx="9157256" cy="5143501"/>
          </a:xfrm>
          <a:prstGeom prst="rect">
            <a:avLst/>
          </a:prstGeom>
          <a:noFill/>
          <a:ln>
            <a:noFill/>
          </a:ln>
        </p:spPr>
      </p:pic>
      <p:sp>
        <p:nvSpPr>
          <p:cNvPr id="176" name="Google Shape;176;p8"/>
          <p:cNvSpPr txBox="1"/>
          <p:nvPr/>
        </p:nvSpPr>
        <p:spPr>
          <a:xfrm>
            <a:off x="281125" y="4582600"/>
            <a:ext cx="393600" cy="3132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400"/>
              <a:buFont typeface="Arial"/>
              <a:buNone/>
            </a:pPr>
            <a:endParaRPr sz="1400" b="0" i="0" u="none" strike="noStrike" cap="none">
              <a:solidFill>
                <a:srgbClr val="574B76"/>
              </a:solidFill>
              <a:latin typeface="Lato"/>
              <a:ea typeface="Lato"/>
              <a:cs typeface="Lato"/>
              <a:sym typeface="Lato"/>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74B76"/>
              </a:solidFill>
              <a:latin typeface="Lato"/>
              <a:ea typeface="Lato"/>
              <a:cs typeface="Lato"/>
              <a:sym typeface="Lato"/>
            </a:endParaRPr>
          </a:p>
        </p:txBody>
      </p:sp>
      <p:pic>
        <p:nvPicPr>
          <p:cNvPr id="177" name="Google Shape;177;p8"/>
          <p:cNvPicPr preferRelativeResize="0"/>
          <p:nvPr/>
        </p:nvPicPr>
        <p:blipFill rotWithShape="1">
          <a:blip r:embed="rId4">
            <a:alphaModFix/>
          </a:blip>
          <a:srcRect/>
          <a:stretch/>
        </p:blipFill>
        <p:spPr>
          <a:xfrm>
            <a:off x="7044863" y="392550"/>
            <a:ext cx="1727275" cy="575100"/>
          </a:xfrm>
          <a:prstGeom prst="rect">
            <a:avLst/>
          </a:prstGeom>
          <a:noFill/>
          <a:ln>
            <a:noFill/>
          </a:ln>
        </p:spPr>
      </p:pic>
      <p:sp>
        <p:nvSpPr>
          <p:cNvPr id="178" name="Google Shape;178;p8"/>
          <p:cNvSpPr txBox="1"/>
          <p:nvPr/>
        </p:nvSpPr>
        <p:spPr>
          <a:xfrm>
            <a:off x="3778250" y="4032297"/>
            <a:ext cx="2627700" cy="720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000" b="0" i="0" u="none" strike="noStrike" cap="none">
                <a:solidFill>
                  <a:srgbClr val="574B76"/>
                </a:solidFill>
                <a:latin typeface="Lato"/>
                <a:ea typeface="Lato"/>
                <a:cs typeface="Lato"/>
                <a:sym typeface="Lato"/>
              </a:rPr>
              <a:t>*contains small cap companies and business service providers such as insurance and property businesses.</a:t>
            </a:r>
            <a:endParaRPr sz="1000" b="0" i="0" u="none" strike="noStrike" cap="none">
              <a:solidFill>
                <a:srgbClr val="574B76"/>
              </a:solidFill>
              <a:latin typeface="Lato"/>
              <a:ea typeface="Lato"/>
              <a:cs typeface="Lato"/>
              <a:sym typeface="Lato"/>
            </a:endParaRPr>
          </a:p>
        </p:txBody>
      </p:sp>
      <p:sp>
        <p:nvSpPr>
          <p:cNvPr id="179" name="Google Shape;179;p8"/>
          <p:cNvSpPr txBox="1"/>
          <p:nvPr/>
        </p:nvSpPr>
        <p:spPr>
          <a:xfrm>
            <a:off x="281125" y="309250"/>
            <a:ext cx="6055200" cy="720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574B76"/>
                </a:solidFill>
                <a:latin typeface="Lato"/>
                <a:ea typeface="Lato"/>
                <a:cs typeface="Lato"/>
                <a:sym typeface="Lato"/>
              </a:rPr>
              <a:t>Small Cap Network Profile</a:t>
            </a:r>
            <a:endParaRPr sz="1800" b="0" i="0" u="none" strike="noStrike" cap="none">
              <a:solidFill>
                <a:srgbClr val="574B76"/>
              </a:solidFill>
              <a:latin typeface="Lato"/>
              <a:ea typeface="Lato"/>
              <a:cs typeface="Lato"/>
              <a:sym typeface="Lato"/>
            </a:endParaRPr>
          </a:p>
        </p:txBody>
      </p:sp>
      <p:cxnSp>
        <p:nvCxnSpPr>
          <p:cNvPr id="180" name="Google Shape;180;p8"/>
          <p:cNvCxnSpPr/>
          <p:nvPr/>
        </p:nvCxnSpPr>
        <p:spPr>
          <a:xfrm>
            <a:off x="400625" y="794225"/>
            <a:ext cx="555300" cy="0"/>
          </a:xfrm>
          <a:prstGeom prst="straightConnector1">
            <a:avLst/>
          </a:prstGeom>
          <a:noFill/>
          <a:ln w="9525" cap="flat" cmpd="sng">
            <a:solidFill>
              <a:srgbClr val="574B76"/>
            </a:solidFill>
            <a:prstDash val="solid"/>
            <a:round/>
            <a:headEnd type="none" w="sm" len="sm"/>
            <a:tailEnd type="none" w="sm" len="sm"/>
          </a:ln>
        </p:spPr>
      </p:cxnSp>
      <p:graphicFrame>
        <p:nvGraphicFramePr>
          <p:cNvPr id="181" name="Google Shape;181;p8"/>
          <p:cNvGraphicFramePr/>
          <p:nvPr>
            <p:extLst>
              <p:ext uri="{D42A27DB-BD31-4B8C-83A1-F6EECF244321}">
                <p14:modId xmlns:p14="http://schemas.microsoft.com/office/powerpoint/2010/main" val="1575002970"/>
              </p:ext>
            </p:extLst>
          </p:nvPr>
        </p:nvGraphicFramePr>
        <p:xfrm>
          <a:off x="0" y="908863"/>
          <a:ext cx="5518298" cy="3673728"/>
        </p:xfrm>
        <a:graphic>
          <a:graphicData uri="http://schemas.openxmlformats.org/drawingml/2006/chart">
            <c:chart xmlns:c="http://schemas.openxmlformats.org/drawingml/2006/chart" xmlns:r="http://schemas.openxmlformats.org/officeDocument/2006/relationships" r:id="rId5"/>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pic>
        <p:nvPicPr>
          <p:cNvPr id="120" name="Google Shape;120;p3"/>
          <p:cNvPicPr preferRelativeResize="0"/>
          <p:nvPr/>
        </p:nvPicPr>
        <p:blipFill rotWithShape="1">
          <a:blip r:embed="rId3">
            <a:alphaModFix/>
          </a:blip>
          <a:srcRect/>
          <a:stretch/>
        </p:blipFill>
        <p:spPr>
          <a:xfrm>
            <a:off x="0" y="3720"/>
            <a:ext cx="9144000" cy="5136064"/>
          </a:xfrm>
          <a:prstGeom prst="rect">
            <a:avLst/>
          </a:prstGeom>
          <a:noFill/>
          <a:ln>
            <a:noFill/>
          </a:ln>
        </p:spPr>
      </p:pic>
      <p:sp>
        <p:nvSpPr>
          <p:cNvPr id="121" name="Google Shape;121;p3"/>
          <p:cNvSpPr txBox="1"/>
          <p:nvPr/>
        </p:nvSpPr>
        <p:spPr>
          <a:xfrm>
            <a:off x="281125" y="309250"/>
            <a:ext cx="2664000" cy="442800"/>
          </a:xfrm>
          <a:prstGeom prst="rect">
            <a:avLst/>
          </a:prstGeom>
          <a:noFill/>
          <a:ln>
            <a:noFill/>
          </a:ln>
        </p:spPr>
        <p:txBody>
          <a:bodyPr spcFirstLastPara="1" wrap="square" lIns="91425" tIns="91425" rIns="91425" bIns="91425" anchor="t" anchorCtr="0">
            <a:noAutofit/>
          </a:bodyPr>
          <a:lstStyle/>
          <a:p>
            <a:pPr>
              <a:buClr>
                <a:srgbClr val="000000"/>
              </a:buClr>
              <a:buSzPts val="1800"/>
            </a:pPr>
            <a:r>
              <a:rPr lang="en" sz="1650" dirty="0">
                <a:solidFill>
                  <a:srgbClr val="574B76"/>
                </a:solidFill>
                <a:latin typeface="Lato"/>
                <a:ea typeface="Lato"/>
                <a:cs typeface="Lato"/>
                <a:sym typeface="Lato"/>
              </a:rPr>
              <a:t>Sponsorship Categories</a:t>
            </a:r>
            <a:endParaRPr sz="1650" dirty="0">
              <a:solidFill>
                <a:srgbClr val="574B76"/>
              </a:solidFill>
              <a:latin typeface="Lato"/>
              <a:ea typeface="Lato"/>
              <a:cs typeface="Lato"/>
              <a:sym typeface="Lato"/>
            </a:endParaRPr>
          </a:p>
        </p:txBody>
      </p:sp>
      <p:sp>
        <p:nvSpPr>
          <p:cNvPr id="122" name="Google Shape;122;p3"/>
          <p:cNvSpPr txBox="1"/>
          <p:nvPr/>
        </p:nvSpPr>
        <p:spPr>
          <a:xfrm>
            <a:off x="1275807" y="1771925"/>
            <a:ext cx="4316534" cy="1952582"/>
          </a:xfrm>
          <a:prstGeom prst="rect">
            <a:avLst/>
          </a:prstGeom>
          <a:noFill/>
          <a:ln>
            <a:noFill/>
          </a:ln>
        </p:spPr>
        <p:txBody>
          <a:bodyPr spcFirstLastPara="1" wrap="square" lIns="91425" tIns="91425" rIns="91425" bIns="91425" anchor="t" anchorCtr="0">
            <a:noAutofit/>
          </a:bodyPr>
          <a:lstStyle/>
          <a:p>
            <a:pPr marL="88896">
              <a:buSzPts val="1400"/>
            </a:pPr>
            <a:r>
              <a:rPr lang="en-GB" sz="1500" dirty="0">
                <a:solidFill>
                  <a:srgbClr val="574B76"/>
                </a:solidFill>
                <a:latin typeface="Lato"/>
                <a:ea typeface="Lato"/>
                <a:cs typeface="Lato"/>
                <a:sym typeface="Lato"/>
              </a:rPr>
              <a:t>Award Sponsor</a:t>
            </a:r>
          </a:p>
          <a:p>
            <a:pPr marL="88896">
              <a:buSzPts val="1400"/>
            </a:pPr>
            <a:endParaRPr lang="en-GB" sz="1500" dirty="0">
              <a:solidFill>
                <a:srgbClr val="574B76"/>
              </a:solidFill>
              <a:latin typeface="Lato"/>
              <a:ea typeface="Lato"/>
              <a:cs typeface="Lato"/>
              <a:sym typeface="Lato"/>
            </a:endParaRPr>
          </a:p>
          <a:p>
            <a:pPr marL="88896">
              <a:buSzPts val="1400"/>
            </a:pPr>
            <a:endParaRPr lang="en-GB" sz="1500" dirty="0">
              <a:solidFill>
                <a:srgbClr val="574B76"/>
              </a:solidFill>
              <a:latin typeface="Lato"/>
              <a:ea typeface="Lato"/>
              <a:cs typeface="Lato"/>
              <a:sym typeface="Lato"/>
            </a:endParaRPr>
          </a:p>
          <a:p>
            <a:pPr marL="88896">
              <a:buSzPts val="1400"/>
            </a:pPr>
            <a:r>
              <a:rPr lang="en-GB" sz="1500" dirty="0">
                <a:solidFill>
                  <a:srgbClr val="574B76"/>
                </a:solidFill>
                <a:latin typeface="Lato"/>
                <a:ea typeface="Lato"/>
                <a:cs typeface="Lato"/>
                <a:sym typeface="Lato"/>
              </a:rPr>
              <a:t>Main Sponsor</a:t>
            </a:r>
          </a:p>
          <a:p>
            <a:pPr marL="88896">
              <a:buSzPts val="1400"/>
            </a:pPr>
            <a:endParaRPr lang="en-GB" sz="1500" dirty="0">
              <a:solidFill>
                <a:srgbClr val="574B76"/>
              </a:solidFill>
              <a:latin typeface="Lato"/>
              <a:ea typeface="Lato"/>
              <a:cs typeface="Lato"/>
              <a:sym typeface="Lato"/>
            </a:endParaRPr>
          </a:p>
          <a:p>
            <a:pPr marL="88896">
              <a:buSzPts val="1400"/>
            </a:pPr>
            <a:endParaRPr lang="en-GB" sz="1500" dirty="0">
              <a:solidFill>
                <a:srgbClr val="574B76"/>
              </a:solidFill>
              <a:latin typeface="Lato"/>
              <a:ea typeface="Lato"/>
              <a:cs typeface="Lato"/>
              <a:sym typeface="Lato"/>
            </a:endParaRPr>
          </a:p>
          <a:p>
            <a:pPr marL="88896">
              <a:buSzPts val="1400"/>
            </a:pPr>
            <a:r>
              <a:rPr lang="en-GB" sz="1500" dirty="0">
                <a:solidFill>
                  <a:srgbClr val="574B76"/>
                </a:solidFill>
                <a:latin typeface="Lato"/>
                <a:ea typeface="Lato"/>
                <a:cs typeface="Lato"/>
                <a:sym typeface="Lato"/>
              </a:rPr>
              <a:t>Network Sponsor</a:t>
            </a:r>
          </a:p>
          <a:p>
            <a:pPr marL="88896">
              <a:buSzPts val="1400"/>
            </a:pPr>
            <a:endParaRPr lang="en-GB" sz="1500" dirty="0">
              <a:solidFill>
                <a:srgbClr val="574B76"/>
              </a:solidFill>
              <a:latin typeface="Lato"/>
              <a:ea typeface="Lato"/>
              <a:cs typeface="Lato"/>
              <a:sym typeface="Lato"/>
            </a:endParaRPr>
          </a:p>
          <a:p>
            <a:pPr marL="88896">
              <a:buSzPts val="1400"/>
            </a:pPr>
            <a:endParaRPr lang="en-GB" sz="1500" dirty="0">
              <a:solidFill>
                <a:srgbClr val="574B76"/>
              </a:solidFill>
              <a:latin typeface="Lato"/>
              <a:ea typeface="Lato"/>
              <a:cs typeface="Lato"/>
              <a:sym typeface="Lato"/>
            </a:endParaRPr>
          </a:p>
        </p:txBody>
      </p:sp>
      <p:cxnSp>
        <p:nvCxnSpPr>
          <p:cNvPr id="123" name="Google Shape;123;p3"/>
          <p:cNvCxnSpPr/>
          <p:nvPr/>
        </p:nvCxnSpPr>
        <p:spPr>
          <a:xfrm>
            <a:off x="400625" y="794225"/>
            <a:ext cx="555300" cy="0"/>
          </a:xfrm>
          <a:prstGeom prst="straightConnector1">
            <a:avLst/>
          </a:prstGeom>
          <a:noFill/>
          <a:ln w="9525" cap="flat" cmpd="sng">
            <a:solidFill>
              <a:srgbClr val="574B76"/>
            </a:solidFill>
            <a:prstDash val="solid"/>
            <a:round/>
            <a:headEnd type="none" w="sm" len="sm"/>
            <a:tailEnd type="none" w="sm" len="sm"/>
          </a:ln>
        </p:spPr>
      </p:cxnSp>
      <p:sp>
        <p:nvSpPr>
          <p:cNvPr id="124" name="Google Shape;124;p3"/>
          <p:cNvSpPr txBox="1"/>
          <p:nvPr/>
        </p:nvSpPr>
        <p:spPr>
          <a:xfrm>
            <a:off x="281125" y="4582600"/>
            <a:ext cx="393600" cy="313200"/>
          </a:xfrm>
          <a:prstGeom prst="rect">
            <a:avLst/>
          </a:prstGeom>
          <a:noFill/>
          <a:ln>
            <a:noFill/>
          </a:ln>
        </p:spPr>
        <p:txBody>
          <a:bodyPr spcFirstLastPara="1" wrap="square" lIns="91425" tIns="91425" rIns="91425" bIns="91425" anchor="t" anchorCtr="0">
            <a:noAutofit/>
          </a:bodyPr>
          <a:lstStyle/>
          <a:p>
            <a:pPr>
              <a:lnSpc>
                <a:spcPct val="115000"/>
              </a:lnSpc>
              <a:buClr>
                <a:srgbClr val="000000"/>
              </a:buClr>
              <a:buSzPts val="1400"/>
            </a:pPr>
            <a:endParaRPr sz="1800">
              <a:solidFill>
                <a:srgbClr val="574B76"/>
              </a:solidFill>
              <a:latin typeface="Lato"/>
              <a:ea typeface="Lato"/>
              <a:cs typeface="Lato"/>
              <a:sym typeface="Lato"/>
            </a:endParaRPr>
          </a:p>
          <a:p>
            <a:pPr>
              <a:buClr>
                <a:srgbClr val="000000"/>
              </a:buClr>
              <a:buSzPts val="1400"/>
            </a:pPr>
            <a:endParaRPr sz="1800">
              <a:solidFill>
                <a:srgbClr val="574B76"/>
              </a:solidFill>
              <a:latin typeface="Lato"/>
              <a:ea typeface="Lato"/>
              <a:cs typeface="Lato"/>
              <a:sym typeface="Lato"/>
            </a:endParaRPr>
          </a:p>
        </p:txBody>
      </p:sp>
      <p:sp>
        <p:nvSpPr>
          <p:cNvPr id="125" name="Google Shape;125;p3"/>
          <p:cNvSpPr txBox="1"/>
          <p:nvPr/>
        </p:nvSpPr>
        <p:spPr>
          <a:xfrm>
            <a:off x="290583" y="814127"/>
            <a:ext cx="5629800" cy="691136"/>
          </a:xfrm>
          <a:prstGeom prst="rect">
            <a:avLst/>
          </a:prstGeom>
          <a:noFill/>
          <a:ln>
            <a:noFill/>
          </a:ln>
        </p:spPr>
        <p:txBody>
          <a:bodyPr spcFirstLastPara="1" wrap="square" lIns="91425" tIns="91425" rIns="91425" bIns="91425" anchor="t" anchorCtr="0">
            <a:noAutofit/>
          </a:bodyPr>
          <a:lstStyle/>
          <a:p>
            <a:pPr>
              <a:lnSpc>
                <a:spcPct val="115000"/>
              </a:lnSpc>
              <a:buSzPts val="1100"/>
            </a:pPr>
            <a:r>
              <a:rPr lang="en-GB" sz="1500" dirty="0">
                <a:solidFill>
                  <a:srgbClr val="574B76"/>
                </a:solidFill>
                <a:latin typeface="Lato"/>
                <a:ea typeface="Lato"/>
                <a:cs typeface="Lato"/>
                <a:sym typeface="Lato"/>
              </a:rPr>
              <a:t>Choose between different sponsorship options to best maximise your company exposure for 2024/25.</a:t>
            </a:r>
          </a:p>
          <a:p>
            <a:pPr>
              <a:lnSpc>
                <a:spcPct val="115000"/>
              </a:lnSpc>
              <a:buClr>
                <a:srgbClr val="000000"/>
              </a:buClr>
              <a:buSzPts val="1400"/>
            </a:pPr>
            <a:endParaRPr sz="1800" dirty="0">
              <a:solidFill>
                <a:srgbClr val="574B76"/>
              </a:solidFill>
              <a:latin typeface="Lato"/>
              <a:ea typeface="Lato"/>
              <a:cs typeface="Lato"/>
              <a:sym typeface="Lato"/>
            </a:endParaRPr>
          </a:p>
          <a:p>
            <a:pPr>
              <a:lnSpc>
                <a:spcPct val="115000"/>
              </a:lnSpc>
              <a:buClr>
                <a:srgbClr val="000000"/>
              </a:buClr>
              <a:buSzPts val="1400"/>
            </a:pPr>
            <a:r>
              <a:rPr lang="en" sz="1800" dirty="0">
                <a:solidFill>
                  <a:srgbClr val="574B76"/>
                </a:solidFill>
                <a:latin typeface="Lato"/>
                <a:ea typeface="Lato"/>
                <a:cs typeface="Lato"/>
                <a:sym typeface="Lato"/>
              </a:rPr>
              <a:t> </a:t>
            </a:r>
            <a:endParaRPr sz="1800" dirty="0">
              <a:solidFill>
                <a:srgbClr val="574B76"/>
              </a:solidFill>
              <a:latin typeface="Lato"/>
              <a:ea typeface="Lato"/>
              <a:cs typeface="Lato"/>
              <a:sym typeface="Lato"/>
            </a:endParaRPr>
          </a:p>
        </p:txBody>
      </p:sp>
      <p:pic>
        <p:nvPicPr>
          <p:cNvPr id="126" name="Google Shape;126;p3"/>
          <p:cNvPicPr preferRelativeResize="0"/>
          <p:nvPr/>
        </p:nvPicPr>
        <p:blipFill rotWithShape="1">
          <a:blip r:embed="rId4">
            <a:alphaModFix/>
          </a:blip>
          <a:srcRect/>
          <a:stretch/>
        </p:blipFill>
        <p:spPr>
          <a:xfrm>
            <a:off x="6926898" y="402247"/>
            <a:ext cx="1926520" cy="658400"/>
          </a:xfrm>
          <a:prstGeom prst="rect">
            <a:avLst/>
          </a:prstGeom>
          <a:noFill/>
          <a:ln>
            <a:noFill/>
          </a:ln>
        </p:spPr>
      </p:pic>
      <p:pic>
        <p:nvPicPr>
          <p:cNvPr id="9" name="Graphic 8" descr="Trophy with solid fill">
            <a:extLst>
              <a:ext uri="{FF2B5EF4-FFF2-40B4-BE49-F238E27FC236}">
                <a16:creationId xmlns:a16="http://schemas.microsoft.com/office/drawing/2014/main" id="{558BEC1A-F0DE-F422-4062-2EAC0DBB406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69837" y="1758248"/>
            <a:ext cx="505970" cy="505970"/>
          </a:xfrm>
          <a:prstGeom prst="rect">
            <a:avLst/>
          </a:prstGeom>
        </p:spPr>
      </p:pic>
      <p:pic>
        <p:nvPicPr>
          <p:cNvPr id="6" name="Graphic 5" descr="Trophy with solid fill">
            <a:extLst>
              <a:ext uri="{FF2B5EF4-FFF2-40B4-BE49-F238E27FC236}">
                <a16:creationId xmlns:a16="http://schemas.microsoft.com/office/drawing/2014/main" id="{BFC6E556-518E-792C-5EC2-D4E4E66F542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69837" y="2448129"/>
            <a:ext cx="505970" cy="505970"/>
          </a:xfrm>
          <a:prstGeom prst="rect">
            <a:avLst/>
          </a:prstGeom>
        </p:spPr>
      </p:pic>
      <p:pic>
        <p:nvPicPr>
          <p:cNvPr id="8" name="Graphic 7" descr="Trophy with solid fill">
            <a:extLst>
              <a:ext uri="{FF2B5EF4-FFF2-40B4-BE49-F238E27FC236}">
                <a16:creationId xmlns:a16="http://schemas.microsoft.com/office/drawing/2014/main" id="{68373FC9-03DB-85EB-89E5-E18E9091AD2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9837" y="3138010"/>
            <a:ext cx="505970" cy="505970"/>
          </a:xfrm>
          <a:prstGeom prst="rect">
            <a:avLst/>
          </a:prstGeom>
        </p:spPr>
      </p:pic>
      <p:sp>
        <p:nvSpPr>
          <p:cNvPr id="2" name="TextBox 1">
            <a:extLst>
              <a:ext uri="{FF2B5EF4-FFF2-40B4-BE49-F238E27FC236}">
                <a16:creationId xmlns:a16="http://schemas.microsoft.com/office/drawing/2014/main" id="{D482602F-15B8-41E7-461A-07856CE9D820}"/>
              </a:ext>
            </a:extLst>
          </p:cNvPr>
          <p:cNvSpPr txBox="1"/>
          <p:nvPr/>
        </p:nvSpPr>
        <p:spPr>
          <a:xfrm>
            <a:off x="400625" y="4125951"/>
            <a:ext cx="4125951" cy="523220"/>
          </a:xfrm>
          <a:prstGeom prst="rect">
            <a:avLst/>
          </a:prstGeom>
          <a:noFill/>
        </p:spPr>
        <p:txBody>
          <a:bodyPr wrap="square" rtlCol="0">
            <a:spAutoFit/>
          </a:bodyPr>
          <a:lstStyle/>
          <a:p>
            <a:r>
              <a:rPr lang="en-GB" sz="1400" dirty="0">
                <a:solidFill>
                  <a:srgbClr val="574B76"/>
                </a:solidFill>
                <a:latin typeface="Lato"/>
                <a:ea typeface="Lato"/>
                <a:cs typeface="Lato"/>
                <a:sym typeface="Lato"/>
              </a:rPr>
              <a:t>Please get in touch to discuss pricing details.</a:t>
            </a:r>
          </a:p>
          <a:p>
            <a:endParaRPr lang="en-GB"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0E0908-02B9-E3B7-EEB8-930528D6C763}"/>
              </a:ext>
            </a:extLst>
          </p:cNvPr>
          <p:cNvSpPr>
            <a:spLocks noGrp="1"/>
          </p:cNvSpPr>
          <p:nvPr>
            <p:ph type="title"/>
          </p:nvPr>
        </p:nvSpPr>
        <p:spPr>
          <a:xfrm>
            <a:off x="311700" y="445025"/>
            <a:ext cx="8520600" cy="572700"/>
          </a:xfrm>
        </p:spPr>
        <p:txBody>
          <a:bodyPr wrap="square" anchor="ctr">
            <a:normAutofit fontScale="90000"/>
          </a:bodyPr>
          <a:lstStyle/>
          <a:p>
            <a:pPr>
              <a:lnSpc>
                <a:spcPct val="90000"/>
              </a:lnSpc>
            </a:pPr>
            <a:r>
              <a:rPr lang="en-GB" sz="2000" dirty="0">
                <a:solidFill>
                  <a:srgbClr val="584B77"/>
                </a:solidFill>
                <a:latin typeface="Lato" panose="020F0502020204030203" pitchFamily="34" charset="0"/>
                <a:ea typeface="Lato" panose="020F0502020204030203" pitchFamily="34" charset="0"/>
                <a:cs typeface="Lato" panose="020F0502020204030203" pitchFamily="34" charset="0"/>
              </a:rPr>
              <a:t>Small Cap Awards Photo Album</a:t>
            </a:r>
            <a:br>
              <a:rPr lang="en-GB" sz="1300" dirty="0"/>
            </a:br>
            <a:endParaRPr lang="en-GB" sz="1300" dirty="0"/>
          </a:p>
        </p:txBody>
      </p:sp>
      <p:pic>
        <p:nvPicPr>
          <p:cNvPr id="4" name="Deck Photo Album" descr="A black background with a black square&#10;&#10;Description automatically generated with medium confidence">
            <a:hlinkClick r:id="" action="ppaction://media"/>
            <a:extLst>
              <a:ext uri="{FF2B5EF4-FFF2-40B4-BE49-F238E27FC236}">
                <a16:creationId xmlns:a16="http://schemas.microsoft.com/office/drawing/2014/main" id="{EB96FFA2-527C-0DC7-4484-DC4FED18455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00970" y="1017725"/>
            <a:ext cx="6142059" cy="3454908"/>
          </a:xfrm>
          <a:prstGeom prst="rect">
            <a:avLst/>
          </a:prstGeom>
          <a:noFill/>
          <a:ln>
            <a:noFill/>
          </a:ln>
        </p:spPr>
      </p:pic>
    </p:spTree>
    <p:extLst>
      <p:ext uri="{BB962C8B-B14F-4D97-AF65-F5344CB8AC3E}">
        <p14:creationId xmlns:p14="http://schemas.microsoft.com/office/powerpoint/2010/main" val="3033677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58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pic>
        <p:nvPicPr>
          <p:cNvPr id="109" name="Google Shape;109;p2"/>
          <p:cNvPicPr preferRelativeResize="0"/>
          <p:nvPr/>
        </p:nvPicPr>
        <p:blipFill rotWithShape="1">
          <a:blip r:embed="rId3">
            <a:alphaModFix/>
          </a:blip>
          <a:srcRect/>
          <a:stretch/>
        </p:blipFill>
        <p:spPr>
          <a:xfrm>
            <a:off x="-66125" y="3719"/>
            <a:ext cx="9144000" cy="5136064"/>
          </a:xfrm>
          <a:prstGeom prst="rect">
            <a:avLst/>
          </a:prstGeom>
          <a:noFill/>
          <a:ln>
            <a:noFill/>
          </a:ln>
        </p:spPr>
      </p:pic>
      <p:sp>
        <p:nvSpPr>
          <p:cNvPr id="110" name="Google Shape;110;p2"/>
          <p:cNvSpPr txBox="1"/>
          <p:nvPr/>
        </p:nvSpPr>
        <p:spPr>
          <a:xfrm>
            <a:off x="281125" y="309250"/>
            <a:ext cx="1651800" cy="442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574B76"/>
                </a:solidFill>
                <a:latin typeface="Lato"/>
                <a:ea typeface="Lato"/>
                <a:cs typeface="Lato"/>
                <a:sym typeface="Lato"/>
              </a:rPr>
              <a:t>Introduction</a:t>
            </a:r>
            <a:endParaRPr sz="1800" b="0" i="0" u="none" strike="noStrike" cap="none">
              <a:solidFill>
                <a:srgbClr val="574B76"/>
              </a:solidFill>
              <a:latin typeface="Lato"/>
              <a:ea typeface="Lato"/>
              <a:cs typeface="Lato"/>
              <a:sym typeface="Lato"/>
            </a:endParaRPr>
          </a:p>
        </p:txBody>
      </p:sp>
      <p:sp>
        <p:nvSpPr>
          <p:cNvPr id="111" name="Google Shape;111;p2"/>
          <p:cNvSpPr txBox="1"/>
          <p:nvPr/>
        </p:nvSpPr>
        <p:spPr>
          <a:xfrm>
            <a:off x="281125" y="2156221"/>
            <a:ext cx="5629800" cy="20031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400"/>
              <a:buFont typeface="Arial"/>
              <a:buNone/>
            </a:pPr>
            <a:r>
              <a:rPr lang="en" sz="1400" b="0" i="0" u="none" strike="noStrike" cap="none" dirty="0">
                <a:solidFill>
                  <a:srgbClr val="574B76"/>
                </a:solidFill>
                <a:latin typeface="Lato"/>
                <a:ea typeface="Lato"/>
                <a:cs typeface="Lato"/>
                <a:sym typeface="Lato"/>
              </a:rPr>
              <a:t>Despite the serious challenges of the last couple of years, the UK small cap ecosystem is thriving, with a resurgence in IPOs, outstanding growth stories and more credible liquidity options for ambitious companies than ever before.</a:t>
            </a:r>
            <a:endParaRPr dirty="0"/>
          </a:p>
          <a:p>
            <a:pPr marL="0" marR="0" lvl="0" indent="0" algn="l" rtl="0">
              <a:lnSpc>
                <a:spcPct val="115000"/>
              </a:lnSpc>
              <a:spcBef>
                <a:spcPts val="0"/>
              </a:spcBef>
              <a:spcAft>
                <a:spcPts val="0"/>
              </a:spcAft>
              <a:buClr>
                <a:srgbClr val="000000"/>
              </a:buClr>
              <a:buSzPts val="1400"/>
              <a:buFont typeface="Arial"/>
              <a:buNone/>
            </a:pPr>
            <a:endParaRPr sz="1400" b="0" i="0" u="none" strike="noStrike" cap="none" dirty="0">
              <a:solidFill>
                <a:srgbClr val="574B76"/>
              </a:solidFill>
              <a:latin typeface="Lato"/>
              <a:ea typeface="Lato"/>
              <a:cs typeface="Lato"/>
              <a:sym typeface="Lato"/>
            </a:endParaRPr>
          </a:p>
          <a:p>
            <a:pPr marL="0" marR="0" lvl="0" indent="0" algn="l" rtl="0">
              <a:lnSpc>
                <a:spcPct val="115000"/>
              </a:lnSpc>
              <a:spcBef>
                <a:spcPts val="0"/>
              </a:spcBef>
              <a:spcAft>
                <a:spcPts val="0"/>
              </a:spcAft>
              <a:buNone/>
            </a:pPr>
            <a:r>
              <a:rPr lang="en" sz="1400" b="0" i="0" u="none" strike="noStrike" cap="none" dirty="0">
                <a:solidFill>
                  <a:srgbClr val="574B76"/>
                </a:solidFill>
                <a:latin typeface="Lato"/>
                <a:ea typeface="Lato"/>
                <a:cs typeface="Lato"/>
                <a:sym typeface="Lato"/>
              </a:rPr>
              <a:t>Engagement with the Small Cap Network enables companies to raise brand awareness, demonstrate expertise, show thought leadership and to develop relationships with the small cap companies, advisors and investors who make up this community.</a:t>
            </a:r>
            <a:endParaRPr sz="1400" b="0" i="0" u="none" strike="noStrike" cap="none" dirty="0">
              <a:solidFill>
                <a:srgbClr val="574B76"/>
              </a:solidFill>
              <a:latin typeface="Lato"/>
              <a:ea typeface="Lato"/>
              <a:cs typeface="Lato"/>
              <a:sym typeface="Lato"/>
            </a:endParaRPr>
          </a:p>
        </p:txBody>
      </p:sp>
      <p:cxnSp>
        <p:nvCxnSpPr>
          <p:cNvPr id="112" name="Google Shape;112;p2"/>
          <p:cNvCxnSpPr/>
          <p:nvPr/>
        </p:nvCxnSpPr>
        <p:spPr>
          <a:xfrm>
            <a:off x="400625" y="794225"/>
            <a:ext cx="555300" cy="0"/>
          </a:xfrm>
          <a:prstGeom prst="straightConnector1">
            <a:avLst/>
          </a:prstGeom>
          <a:noFill/>
          <a:ln w="9525" cap="flat" cmpd="sng">
            <a:solidFill>
              <a:srgbClr val="574B76"/>
            </a:solidFill>
            <a:prstDash val="solid"/>
            <a:round/>
            <a:headEnd type="none" w="sm" len="sm"/>
            <a:tailEnd type="none" w="sm" len="sm"/>
          </a:ln>
        </p:spPr>
      </p:cxnSp>
      <p:sp>
        <p:nvSpPr>
          <p:cNvPr id="113" name="Google Shape;113;p2"/>
          <p:cNvSpPr txBox="1"/>
          <p:nvPr/>
        </p:nvSpPr>
        <p:spPr>
          <a:xfrm>
            <a:off x="281125" y="4582600"/>
            <a:ext cx="393600" cy="3132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400"/>
              <a:buFont typeface="Arial"/>
              <a:buNone/>
            </a:pPr>
            <a:endParaRPr sz="1400" b="0" i="0" u="none" strike="noStrike" cap="none">
              <a:solidFill>
                <a:srgbClr val="574B76"/>
              </a:solidFill>
              <a:latin typeface="Lato"/>
              <a:ea typeface="Lato"/>
              <a:cs typeface="Lato"/>
              <a:sym typeface="Lato"/>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74B76"/>
              </a:solidFill>
              <a:latin typeface="Lato"/>
              <a:ea typeface="Lato"/>
              <a:cs typeface="Lato"/>
              <a:sym typeface="Lato"/>
            </a:endParaRPr>
          </a:p>
        </p:txBody>
      </p:sp>
      <p:sp>
        <p:nvSpPr>
          <p:cNvPr id="114" name="Google Shape;114;p2"/>
          <p:cNvSpPr txBox="1"/>
          <p:nvPr/>
        </p:nvSpPr>
        <p:spPr>
          <a:xfrm>
            <a:off x="281125" y="1071375"/>
            <a:ext cx="5629800" cy="8394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400"/>
              <a:buFont typeface="Arial"/>
              <a:buNone/>
            </a:pPr>
            <a:r>
              <a:rPr lang="en" sz="1400" b="0" i="0" u="none" strike="noStrike" cap="none" dirty="0">
                <a:solidFill>
                  <a:srgbClr val="574B76"/>
                </a:solidFill>
                <a:latin typeface="Lato"/>
                <a:ea typeface="Lato"/>
                <a:cs typeface="Lato"/>
                <a:sym typeface="Lato"/>
              </a:rPr>
              <a:t>The Small Cap Network now comprises more than </a:t>
            </a:r>
            <a:r>
              <a:rPr lang="en" sz="2000" b="0" i="0" u="none" strike="noStrike" cap="none" dirty="0">
                <a:solidFill>
                  <a:srgbClr val="574B76"/>
                </a:solidFill>
                <a:latin typeface="Lato"/>
                <a:ea typeface="Lato"/>
                <a:cs typeface="Lato"/>
                <a:sym typeface="Lato"/>
              </a:rPr>
              <a:t>3000</a:t>
            </a:r>
            <a:r>
              <a:rPr lang="en" sz="1400" b="0" i="0" u="none" strike="noStrike" cap="none" dirty="0">
                <a:solidFill>
                  <a:srgbClr val="574B76"/>
                </a:solidFill>
                <a:latin typeface="Lato"/>
                <a:ea typeface="Lato"/>
                <a:cs typeface="Lato"/>
                <a:sym typeface="Lato"/>
              </a:rPr>
              <a:t> contacts from over </a:t>
            </a:r>
            <a:r>
              <a:rPr lang="en" sz="2000" b="0" i="0" u="none" strike="noStrike" cap="none" dirty="0">
                <a:solidFill>
                  <a:srgbClr val="574B76"/>
                </a:solidFill>
                <a:latin typeface="Lato"/>
                <a:ea typeface="Lato"/>
                <a:cs typeface="Lato"/>
                <a:sym typeface="Lato"/>
              </a:rPr>
              <a:t>1500</a:t>
            </a:r>
            <a:r>
              <a:rPr lang="en" sz="1400" b="0" i="0" u="none" strike="noStrike" cap="none" dirty="0">
                <a:solidFill>
                  <a:srgbClr val="574B76"/>
                </a:solidFill>
                <a:latin typeface="Lato"/>
                <a:ea typeface="Lato"/>
                <a:cs typeface="Lato"/>
                <a:sym typeface="Lato"/>
              </a:rPr>
              <a:t> small cap-related organisations, including listed companies, advisors and investors.</a:t>
            </a:r>
          </a:p>
          <a:p>
            <a:pPr marL="0" marR="0" lvl="0" indent="0" algn="l" rtl="0">
              <a:lnSpc>
                <a:spcPct val="115000"/>
              </a:lnSpc>
              <a:spcBef>
                <a:spcPts val="0"/>
              </a:spcBef>
              <a:spcAft>
                <a:spcPts val="0"/>
              </a:spcAft>
              <a:buClr>
                <a:srgbClr val="000000"/>
              </a:buClr>
              <a:buSzPts val="1400"/>
              <a:buFont typeface="Arial"/>
              <a:buNone/>
            </a:pPr>
            <a:endParaRPr lang="en" dirty="0">
              <a:solidFill>
                <a:srgbClr val="574B76"/>
              </a:solidFill>
              <a:latin typeface="Lato"/>
              <a:ea typeface="Lato"/>
              <a:cs typeface="Lato"/>
              <a:sym typeface="Lato"/>
            </a:endParaRPr>
          </a:p>
          <a:p>
            <a:pPr marL="0" marR="0" lvl="0" indent="0" algn="l" rtl="0">
              <a:lnSpc>
                <a:spcPct val="115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400"/>
              <a:buFont typeface="Arial"/>
              <a:buNone/>
            </a:pPr>
            <a:endParaRPr sz="1400" b="0" i="0" u="none" strike="noStrike" cap="none" dirty="0">
              <a:solidFill>
                <a:srgbClr val="574B76"/>
              </a:solidFill>
              <a:latin typeface="Lato"/>
              <a:ea typeface="Lato"/>
              <a:cs typeface="Lato"/>
              <a:sym typeface="Lato"/>
            </a:endParaRPr>
          </a:p>
          <a:p>
            <a:pPr marL="0" marR="0" lvl="0" indent="0" algn="l" rtl="0">
              <a:lnSpc>
                <a:spcPct val="115000"/>
              </a:lnSpc>
              <a:spcBef>
                <a:spcPts val="0"/>
              </a:spcBef>
              <a:spcAft>
                <a:spcPts val="0"/>
              </a:spcAft>
              <a:buClr>
                <a:srgbClr val="000000"/>
              </a:buClr>
              <a:buSzPts val="1400"/>
              <a:buFont typeface="Arial"/>
              <a:buNone/>
            </a:pPr>
            <a:r>
              <a:rPr lang="en" sz="1400" b="0" i="0" u="none" strike="noStrike" cap="none" dirty="0">
                <a:solidFill>
                  <a:srgbClr val="574B76"/>
                </a:solidFill>
                <a:latin typeface="Lato"/>
                <a:ea typeface="Lato"/>
                <a:cs typeface="Lato"/>
                <a:sym typeface="Lato"/>
              </a:rPr>
              <a:t> </a:t>
            </a:r>
            <a:endParaRPr sz="1400" b="0" i="0" u="none" strike="noStrike" cap="none" dirty="0">
              <a:solidFill>
                <a:srgbClr val="574B76"/>
              </a:solidFill>
              <a:latin typeface="Lato"/>
              <a:ea typeface="Lato"/>
              <a:cs typeface="Lato"/>
              <a:sym typeface="Lato"/>
            </a:endParaRPr>
          </a:p>
          <a:p>
            <a:pPr marL="0" marR="0" lvl="0" indent="0" algn="l" rtl="0">
              <a:lnSpc>
                <a:spcPct val="115000"/>
              </a:lnSpc>
              <a:spcBef>
                <a:spcPts val="0"/>
              </a:spcBef>
              <a:spcAft>
                <a:spcPts val="0"/>
              </a:spcAft>
              <a:buClr>
                <a:srgbClr val="000000"/>
              </a:buClr>
              <a:buSzPts val="1400"/>
              <a:buFont typeface="Arial"/>
              <a:buNone/>
            </a:pPr>
            <a:endParaRPr sz="1400" b="0" i="0" u="none" strike="noStrike" cap="none" dirty="0">
              <a:solidFill>
                <a:srgbClr val="574B76"/>
              </a:solidFill>
              <a:latin typeface="Lato"/>
              <a:ea typeface="Lato"/>
              <a:cs typeface="Lato"/>
              <a:sym typeface="Lato"/>
            </a:endParaRPr>
          </a:p>
        </p:txBody>
      </p:sp>
      <p:pic>
        <p:nvPicPr>
          <p:cNvPr id="115" name="Google Shape;115;p2"/>
          <p:cNvPicPr preferRelativeResize="0"/>
          <p:nvPr/>
        </p:nvPicPr>
        <p:blipFill rotWithShape="1">
          <a:blip r:embed="rId4">
            <a:alphaModFix/>
          </a:blip>
          <a:srcRect/>
          <a:stretch/>
        </p:blipFill>
        <p:spPr>
          <a:xfrm>
            <a:off x="7044863" y="392550"/>
            <a:ext cx="1727275" cy="5751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pic>
        <p:nvPicPr>
          <p:cNvPr id="120" name="Google Shape;120;p3"/>
          <p:cNvPicPr preferRelativeResize="0"/>
          <p:nvPr/>
        </p:nvPicPr>
        <p:blipFill rotWithShape="1">
          <a:blip r:embed="rId3">
            <a:alphaModFix/>
          </a:blip>
          <a:srcRect/>
          <a:stretch/>
        </p:blipFill>
        <p:spPr>
          <a:xfrm>
            <a:off x="0" y="3720"/>
            <a:ext cx="9144000" cy="5136064"/>
          </a:xfrm>
          <a:prstGeom prst="rect">
            <a:avLst/>
          </a:prstGeom>
          <a:noFill/>
          <a:ln>
            <a:noFill/>
          </a:ln>
        </p:spPr>
      </p:pic>
      <p:sp>
        <p:nvSpPr>
          <p:cNvPr id="121" name="Google Shape;121;p3"/>
          <p:cNvSpPr txBox="1"/>
          <p:nvPr/>
        </p:nvSpPr>
        <p:spPr>
          <a:xfrm>
            <a:off x="281125" y="309250"/>
            <a:ext cx="2664000" cy="442800"/>
          </a:xfrm>
          <a:prstGeom prst="rect">
            <a:avLst/>
          </a:prstGeom>
          <a:noFill/>
          <a:ln>
            <a:noFill/>
          </a:ln>
        </p:spPr>
        <p:txBody>
          <a:bodyPr spcFirstLastPara="1" wrap="square" lIns="91425" tIns="91425" rIns="91425" bIns="91425" anchor="t" anchorCtr="0">
            <a:noAutofit/>
          </a:bodyPr>
          <a:lstStyle/>
          <a:p>
            <a:pPr>
              <a:buClr>
                <a:srgbClr val="000000"/>
              </a:buClr>
              <a:buSzPts val="1800"/>
            </a:pPr>
            <a:r>
              <a:rPr lang="en" sz="1800">
                <a:solidFill>
                  <a:srgbClr val="574B76"/>
                </a:solidFill>
                <a:latin typeface="Lato"/>
                <a:ea typeface="Lato"/>
                <a:cs typeface="Lato"/>
                <a:sym typeface="Lato"/>
              </a:rPr>
              <a:t>The Network Channels</a:t>
            </a:r>
            <a:endParaRPr sz="1800">
              <a:solidFill>
                <a:srgbClr val="574B76"/>
              </a:solidFill>
              <a:latin typeface="Lato"/>
              <a:ea typeface="Lato"/>
              <a:cs typeface="Lato"/>
              <a:sym typeface="Lato"/>
            </a:endParaRPr>
          </a:p>
        </p:txBody>
      </p:sp>
      <p:sp>
        <p:nvSpPr>
          <p:cNvPr id="122" name="Google Shape;122;p3"/>
          <p:cNvSpPr txBox="1"/>
          <p:nvPr/>
        </p:nvSpPr>
        <p:spPr>
          <a:xfrm>
            <a:off x="1372807" y="1913100"/>
            <a:ext cx="4316534" cy="2600584"/>
          </a:xfrm>
          <a:prstGeom prst="rect">
            <a:avLst/>
          </a:prstGeom>
          <a:noFill/>
          <a:ln>
            <a:noFill/>
          </a:ln>
        </p:spPr>
        <p:txBody>
          <a:bodyPr spcFirstLastPara="1" wrap="square" lIns="91425" tIns="91425" rIns="91425" bIns="91425" anchor="t" anchorCtr="0">
            <a:noAutofit/>
          </a:bodyPr>
          <a:lstStyle/>
          <a:p>
            <a:pPr>
              <a:lnSpc>
                <a:spcPct val="115000"/>
              </a:lnSpc>
              <a:buClr>
                <a:srgbClr val="574B76"/>
              </a:buClr>
              <a:buSzPts val="1400"/>
            </a:pPr>
            <a:r>
              <a:rPr lang="en" dirty="0">
                <a:solidFill>
                  <a:srgbClr val="574B76"/>
                </a:solidFill>
                <a:latin typeface="Lato"/>
                <a:ea typeface="Lato"/>
                <a:cs typeface="Lato"/>
                <a:sym typeface="Lato"/>
              </a:rPr>
              <a:t>Quarterly webinar and virtual networking</a:t>
            </a:r>
            <a:endParaRPr sz="1000" dirty="0">
              <a:solidFill>
                <a:srgbClr val="574B76"/>
              </a:solidFill>
              <a:latin typeface="Lato"/>
              <a:ea typeface="Lato"/>
              <a:cs typeface="Lato"/>
              <a:sym typeface="Lato"/>
            </a:endParaRPr>
          </a:p>
          <a:p>
            <a:pPr marL="88898">
              <a:lnSpc>
                <a:spcPct val="115000"/>
              </a:lnSpc>
              <a:buSzPts val="1400"/>
            </a:pPr>
            <a:endParaRPr lang="en-GB" dirty="0">
              <a:solidFill>
                <a:srgbClr val="574B76"/>
              </a:solidFill>
              <a:latin typeface="Lato"/>
              <a:ea typeface="Lato"/>
              <a:cs typeface="Lato"/>
              <a:sym typeface="Lato"/>
            </a:endParaRPr>
          </a:p>
          <a:p>
            <a:pPr marL="88898">
              <a:lnSpc>
                <a:spcPct val="115000"/>
              </a:lnSpc>
              <a:buSzPts val="1400"/>
            </a:pPr>
            <a:endParaRPr dirty="0">
              <a:solidFill>
                <a:srgbClr val="574B76"/>
              </a:solidFill>
              <a:latin typeface="Lato"/>
              <a:ea typeface="Lato"/>
              <a:cs typeface="Lato"/>
              <a:sym typeface="Lato"/>
            </a:endParaRPr>
          </a:p>
          <a:p>
            <a:pPr>
              <a:lnSpc>
                <a:spcPct val="115000"/>
              </a:lnSpc>
              <a:buClr>
                <a:srgbClr val="574B76"/>
              </a:buClr>
              <a:buSzPts val="1400"/>
            </a:pPr>
            <a:r>
              <a:rPr lang="en" dirty="0">
                <a:solidFill>
                  <a:srgbClr val="574B76"/>
                </a:solidFill>
                <a:latin typeface="Lato"/>
                <a:ea typeface="Lato"/>
                <a:cs typeface="Lato"/>
                <a:sym typeface="Lato"/>
              </a:rPr>
              <a:t>Monthly Small Cap Newsletter</a:t>
            </a:r>
            <a:endParaRPr dirty="0">
              <a:solidFill>
                <a:srgbClr val="574B76"/>
              </a:solidFill>
              <a:latin typeface="Lato"/>
              <a:ea typeface="Lato"/>
              <a:cs typeface="Lato"/>
              <a:sym typeface="Lato"/>
            </a:endParaRPr>
          </a:p>
          <a:p>
            <a:pPr marL="88898">
              <a:lnSpc>
                <a:spcPct val="115000"/>
              </a:lnSpc>
              <a:buSzPts val="1400"/>
            </a:pPr>
            <a:endParaRPr lang="en-GB" dirty="0">
              <a:solidFill>
                <a:srgbClr val="574B76"/>
              </a:solidFill>
              <a:latin typeface="Lato"/>
              <a:ea typeface="Lato"/>
              <a:cs typeface="Lato"/>
              <a:sym typeface="Lato"/>
            </a:endParaRPr>
          </a:p>
          <a:p>
            <a:pPr marL="88898">
              <a:lnSpc>
                <a:spcPct val="115000"/>
              </a:lnSpc>
              <a:buSzPts val="1400"/>
            </a:pPr>
            <a:endParaRPr dirty="0">
              <a:solidFill>
                <a:srgbClr val="574B76"/>
              </a:solidFill>
              <a:latin typeface="Lato"/>
              <a:ea typeface="Lato"/>
              <a:cs typeface="Lato"/>
              <a:sym typeface="Lato"/>
            </a:endParaRPr>
          </a:p>
          <a:p>
            <a:pPr>
              <a:lnSpc>
                <a:spcPct val="115000"/>
              </a:lnSpc>
              <a:buClr>
                <a:srgbClr val="574B76"/>
              </a:buClr>
              <a:buSzPts val="1400"/>
            </a:pPr>
            <a:r>
              <a:rPr lang="en" dirty="0">
                <a:solidFill>
                  <a:srgbClr val="574B76"/>
                </a:solidFill>
                <a:latin typeface="Lato"/>
                <a:ea typeface="Lato"/>
                <a:cs typeface="Lato"/>
                <a:sym typeface="Lato"/>
              </a:rPr>
              <a:t>Networking Breakfasts, Lunches and Drinks Events </a:t>
            </a:r>
            <a:endParaRPr dirty="0">
              <a:solidFill>
                <a:srgbClr val="574B76"/>
              </a:solidFill>
              <a:latin typeface="Lato"/>
              <a:ea typeface="Lato"/>
              <a:cs typeface="Lato"/>
              <a:sym typeface="Lato"/>
            </a:endParaRPr>
          </a:p>
          <a:p>
            <a:pPr marL="88898">
              <a:lnSpc>
                <a:spcPct val="115000"/>
              </a:lnSpc>
              <a:buSzPts val="1400"/>
            </a:pPr>
            <a:endParaRPr lang="en-GB" dirty="0">
              <a:solidFill>
                <a:srgbClr val="574B76"/>
              </a:solidFill>
              <a:latin typeface="Lato"/>
              <a:ea typeface="Lato"/>
              <a:cs typeface="Lato"/>
              <a:sym typeface="Lato"/>
            </a:endParaRPr>
          </a:p>
          <a:p>
            <a:pPr marL="88898">
              <a:lnSpc>
                <a:spcPct val="115000"/>
              </a:lnSpc>
              <a:buSzPts val="1400"/>
            </a:pPr>
            <a:endParaRPr dirty="0">
              <a:solidFill>
                <a:srgbClr val="574B76"/>
              </a:solidFill>
              <a:latin typeface="Lato"/>
              <a:ea typeface="Lato"/>
              <a:cs typeface="Lato"/>
              <a:sym typeface="Lato"/>
            </a:endParaRPr>
          </a:p>
          <a:p>
            <a:pPr>
              <a:lnSpc>
                <a:spcPct val="115000"/>
              </a:lnSpc>
              <a:buClr>
                <a:srgbClr val="574B76"/>
              </a:buClr>
              <a:buSzPts val="1400"/>
            </a:pPr>
            <a:r>
              <a:rPr lang="en" dirty="0">
                <a:solidFill>
                  <a:srgbClr val="574B76"/>
                </a:solidFill>
                <a:latin typeface="Lato"/>
                <a:ea typeface="Lato"/>
                <a:cs typeface="Lato"/>
                <a:sym typeface="Lato"/>
              </a:rPr>
              <a:t>Small Cap Awards (</a:t>
            </a:r>
            <a:r>
              <a:rPr lang="en" sz="1800" dirty="0">
                <a:solidFill>
                  <a:srgbClr val="574B76"/>
                </a:solidFill>
                <a:latin typeface="Lato"/>
                <a:ea typeface="Lato"/>
                <a:cs typeface="Lato"/>
                <a:sym typeface="Lato"/>
              </a:rPr>
              <a:t>19th June 2025</a:t>
            </a:r>
            <a:r>
              <a:rPr lang="en" dirty="0">
                <a:solidFill>
                  <a:srgbClr val="574B76"/>
                </a:solidFill>
                <a:latin typeface="Lato"/>
                <a:ea typeface="Lato"/>
                <a:cs typeface="Lato"/>
                <a:sym typeface="Lato"/>
              </a:rPr>
              <a:t>)</a:t>
            </a:r>
            <a:endParaRPr dirty="0">
              <a:solidFill>
                <a:srgbClr val="574B76"/>
              </a:solidFill>
              <a:latin typeface="Lato"/>
              <a:ea typeface="Lato"/>
              <a:cs typeface="Lato"/>
              <a:sym typeface="Lato"/>
            </a:endParaRPr>
          </a:p>
        </p:txBody>
      </p:sp>
      <p:cxnSp>
        <p:nvCxnSpPr>
          <p:cNvPr id="123" name="Google Shape;123;p3"/>
          <p:cNvCxnSpPr/>
          <p:nvPr/>
        </p:nvCxnSpPr>
        <p:spPr>
          <a:xfrm>
            <a:off x="400625" y="794225"/>
            <a:ext cx="555300" cy="0"/>
          </a:xfrm>
          <a:prstGeom prst="straightConnector1">
            <a:avLst/>
          </a:prstGeom>
          <a:noFill/>
          <a:ln w="9525" cap="flat" cmpd="sng">
            <a:solidFill>
              <a:srgbClr val="574B76"/>
            </a:solidFill>
            <a:prstDash val="solid"/>
            <a:round/>
            <a:headEnd type="none" w="sm" len="sm"/>
            <a:tailEnd type="none" w="sm" len="sm"/>
          </a:ln>
        </p:spPr>
      </p:cxnSp>
      <p:sp>
        <p:nvSpPr>
          <p:cNvPr id="124" name="Google Shape;124;p3"/>
          <p:cNvSpPr txBox="1"/>
          <p:nvPr/>
        </p:nvSpPr>
        <p:spPr>
          <a:xfrm>
            <a:off x="281125" y="4582600"/>
            <a:ext cx="393600" cy="313200"/>
          </a:xfrm>
          <a:prstGeom prst="rect">
            <a:avLst/>
          </a:prstGeom>
          <a:noFill/>
          <a:ln>
            <a:noFill/>
          </a:ln>
        </p:spPr>
        <p:txBody>
          <a:bodyPr spcFirstLastPara="1" wrap="square" lIns="91425" tIns="91425" rIns="91425" bIns="91425" anchor="t" anchorCtr="0">
            <a:noAutofit/>
          </a:bodyPr>
          <a:lstStyle/>
          <a:p>
            <a:pPr>
              <a:lnSpc>
                <a:spcPct val="115000"/>
              </a:lnSpc>
              <a:buClr>
                <a:srgbClr val="000000"/>
              </a:buClr>
              <a:buSzPts val="1400"/>
            </a:pPr>
            <a:endParaRPr>
              <a:solidFill>
                <a:srgbClr val="574B76"/>
              </a:solidFill>
              <a:latin typeface="Lato"/>
              <a:ea typeface="Lato"/>
              <a:cs typeface="Lato"/>
              <a:sym typeface="Lato"/>
            </a:endParaRPr>
          </a:p>
          <a:p>
            <a:pPr>
              <a:buClr>
                <a:srgbClr val="000000"/>
              </a:buClr>
              <a:buSzPts val="1400"/>
            </a:pPr>
            <a:endParaRPr>
              <a:solidFill>
                <a:srgbClr val="574B76"/>
              </a:solidFill>
              <a:latin typeface="Lato"/>
              <a:ea typeface="Lato"/>
              <a:cs typeface="Lato"/>
              <a:sym typeface="Lato"/>
            </a:endParaRPr>
          </a:p>
        </p:txBody>
      </p:sp>
      <p:sp>
        <p:nvSpPr>
          <p:cNvPr id="125" name="Google Shape;125;p3"/>
          <p:cNvSpPr txBox="1"/>
          <p:nvPr/>
        </p:nvSpPr>
        <p:spPr>
          <a:xfrm>
            <a:off x="281125" y="1071375"/>
            <a:ext cx="5629800" cy="386400"/>
          </a:xfrm>
          <a:prstGeom prst="rect">
            <a:avLst/>
          </a:prstGeom>
          <a:noFill/>
          <a:ln>
            <a:noFill/>
          </a:ln>
        </p:spPr>
        <p:txBody>
          <a:bodyPr spcFirstLastPara="1" wrap="square" lIns="91425" tIns="91425" rIns="91425" bIns="91425" anchor="t" anchorCtr="0">
            <a:noAutofit/>
          </a:bodyPr>
          <a:lstStyle/>
          <a:p>
            <a:pPr>
              <a:lnSpc>
                <a:spcPct val="115000"/>
              </a:lnSpc>
              <a:buClr>
                <a:srgbClr val="000000"/>
              </a:buClr>
              <a:buSzPts val="1400"/>
            </a:pPr>
            <a:r>
              <a:rPr lang="en" dirty="0">
                <a:solidFill>
                  <a:srgbClr val="574B76"/>
                </a:solidFill>
                <a:latin typeface="Lato"/>
                <a:ea typeface="Lato"/>
                <a:cs typeface="Lato"/>
                <a:sym typeface="Lato"/>
              </a:rPr>
              <a:t>In 2024/25 the Small Cap Network will be offering a combination of content and events to its members.</a:t>
            </a:r>
            <a:endParaRPr dirty="0"/>
          </a:p>
          <a:p>
            <a:pPr>
              <a:lnSpc>
                <a:spcPct val="115000"/>
              </a:lnSpc>
              <a:buClr>
                <a:srgbClr val="000000"/>
              </a:buClr>
              <a:buSzPts val="1400"/>
            </a:pPr>
            <a:endParaRPr dirty="0">
              <a:solidFill>
                <a:srgbClr val="574B76"/>
              </a:solidFill>
              <a:latin typeface="Lato"/>
              <a:ea typeface="Lato"/>
              <a:cs typeface="Lato"/>
              <a:sym typeface="Lato"/>
            </a:endParaRPr>
          </a:p>
          <a:p>
            <a:pPr>
              <a:lnSpc>
                <a:spcPct val="115000"/>
              </a:lnSpc>
              <a:buClr>
                <a:srgbClr val="000000"/>
              </a:buClr>
              <a:buSzPts val="1400"/>
            </a:pPr>
            <a:r>
              <a:rPr lang="en" dirty="0">
                <a:solidFill>
                  <a:srgbClr val="574B76"/>
                </a:solidFill>
                <a:latin typeface="Lato"/>
                <a:ea typeface="Lato"/>
                <a:cs typeface="Lato"/>
                <a:sym typeface="Lato"/>
              </a:rPr>
              <a:t> </a:t>
            </a:r>
            <a:endParaRPr dirty="0">
              <a:solidFill>
                <a:srgbClr val="574B76"/>
              </a:solidFill>
              <a:latin typeface="Lato"/>
              <a:ea typeface="Lato"/>
              <a:cs typeface="Lato"/>
              <a:sym typeface="Lato"/>
            </a:endParaRPr>
          </a:p>
        </p:txBody>
      </p:sp>
      <p:pic>
        <p:nvPicPr>
          <p:cNvPr id="126" name="Google Shape;126;p3"/>
          <p:cNvPicPr preferRelativeResize="0"/>
          <p:nvPr/>
        </p:nvPicPr>
        <p:blipFill rotWithShape="1">
          <a:blip r:embed="rId4">
            <a:alphaModFix/>
          </a:blip>
          <a:srcRect/>
          <a:stretch/>
        </p:blipFill>
        <p:spPr>
          <a:xfrm>
            <a:off x="6926897" y="402247"/>
            <a:ext cx="1926520" cy="658400"/>
          </a:xfrm>
          <a:prstGeom prst="rect">
            <a:avLst/>
          </a:prstGeom>
          <a:noFill/>
          <a:ln>
            <a:noFill/>
          </a:ln>
        </p:spPr>
      </p:pic>
      <p:pic>
        <p:nvPicPr>
          <p:cNvPr id="3" name="Graphic 2" descr="Vlog with solid fill">
            <a:extLst>
              <a:ext uri="{FF2B5EF4-FFF2-40B4-BE49-F238E27FC236}">
                <a16:creationId xmlns:a16="http://schemas.microsoft.com/office/drawing/2014/main" id="{CD3B9EC2-1A34-8449-359B-3337C557ABF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13026" y="1837201"/>
            <a:ext cx="567670" cy="567670"/>
          </a:xfrm>
          <a:prstGeom prst="rect">
            <a:avLst/>
          </a:prstGeom>
        </p:spPr>
      </p:pic>
      <p:pic>
        <p:nvPicPr>
          <p:cNvPr id="5" name="Graphic 4" descr="Megaphone1 with solid fill">
            <a:extLst>
              <a:ext uri="{FF2B5EF4-FFF2-40B4-BE49-F238E27FC236}">
                <a16:creationId xmlns:a16="http://schemas.microsoft.com/office/drawing/2014/main" id="{77597EA0-96B6-5B4A-7625-0A224862803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13026" y="2510925"/>
            <a:ext cx="567670" cy="567670"/>
          </a:xfrm>
          <a:prstGeom prst="rect">
            <a:avLst/>
          </a:prstGeom>
        </p:spPr>
      </p:pic>
      <p:pic>
        <p:nvPicPr>
          <p:cNvPr id="7" name="Graphic 6" descr="Cycle with people with solid fill">
            <a:extLst>
              <a:ext uri="{FF2B5EF4-FFF2-40B4-BE49-F238E27FC236}">
                <a16:creationId xmlns:a16="http://schemas.microsoft.com/office/drawing/2014/main" id="{490D70FD-F4A9-4807-B04E-8D62A7FEC07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55171" y="3203862"/>
            <a:ext cx="625524" cy="625524"/>
          </a:xfrm>
          <a:prstGeom prst="rect">
            <a:avLst/>
          </a:prstGeom>
        </p:spPr>
      </p:pic>
      <p:pic>
        <p:nvPicPr>
          <p:cNvPr id="9" name="Graphic 8" descr="Trophy with solid fill">
            <a:extLst>
              <a:ext uri="{FF2B5EF4-FFF2-40B4-BE49-F238E27FC236}">
                <a16:creationId xmlns:a16="http://schemas.microsoft.com/office/drawing/2014/main" id="{558BEC1A-F0DE-F422-4062-2EAC0DBB406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43875" y="4072126"/>
            <a:ext cx="505970" cy="50597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pic>
        <p:nvPicPr>
          <p:cNvPr id="120" name="Google Shape;120;p3"/>
          <p:cNvPicPr preferRelativeResize="0"/>
          <p:nvPr/>
        </p:nvPicPr>
        <p:blipFill rotWithShape="1">
          <a:blip r:embed="rId3">
            <a:alphaModFix/>
          </a:blip>
          <a:srcRect/>
          <a:stretch/>
        </p:blipFill>
        <p:spPr>
          <a:xfrm>
            <a:off x="0" y="3720"/>
            <a:ext cx="9144000" cy="5136064"/>
          </a:xfrm>
          <a:prstGeom prst="rect">
            <a:avLst/>
          </a:prstGeom>
          <a:noFill/>
          <a:ln>
            <a:noFill/>
          </a:ln>
        </p:spPr>
      </p:pic>
      <p:cxnSp>
        <p:nvCxnSpPr>
          <p:cNvPr id="123" name="Google Shape;123;p3"/>
          <p:cNvCxnSpPr/>
          <p:nvPr/>
        </p:nvCxnSpPr>
        <p:spPr>
          <a:xfrm>
            <a:off x="400625" y="794225"/>
            <a:ext cx="555300" cy="0"/>
          </a:xfrm>
          <a:prstGeom prst="straightConnector1">
            <a:avLst/>
          </a:prstGeom>
          <a:noFill/>
          <a:ln w="9525" cap="flat" cmpd="sng">
            <a:solidFill>
              <a:srgbClr val="574B76"/>
            </a:solidFill>
            <a:prstDash val="solid"/>
            <a:round/>
            <a:headEnd type="none" w="sm" len="sm"/>
            <a:tailEnd type="none" w="sm" len="sm"/>
          </a:ln>
        </p:spPr>
      </p:cxnSp>
      <p:sp>
        <p:nvSpPr>
          <p:cNvPr id="124" name="Google Shape;124;p3"/>
          <p:cNvSpPr txBox="1"/>
          <p:nvPr/>
        </p:nvSpPr>
        <p:spPr>
          <a:xfrm>
            <a:off x="281125" y="4582600"/>
            <a:ext cx="393600" cy="313200"/>
          </a:xfrm>
          <a:prstGeom prst="rect">
            <a:avLst/>
          </a:prstGeom>
          <a:noFill/>
          <a:ln>
            <a:noFill/>
          </a:ln>
        </p:spPr>
        <p:txBody>
          <a:bodyPr spcFirstLastPara="1" wrap="square" lIns="91425" tIns="91425" rIns="91425" bIns="91425" anchor="t" anchorCtr="0">
            <a:noAutofit/>
          </a:bodyPr>
          <a:lstStyle/>
          <a:p>
            <a:pPr>
              <a:lnSpc>
                <a:spcPct val="115000"/>
              </a:lnSpc>
              <a:buClr>
                <a:srgbClr val="000000"/>
              </a:buClr>
              <a:buSzPts val="1400"/>
            </a:pPr>
            <a:endParaRPr>
              <a:solidFill>
                <a:srgbClr val="574B76"/>
              </a:solidFill>
              <a:latin typeface="Lato"/>
              <a:ea typeface="Lato"/>
              <a:cs typeface="Lato"/>
              <a:sym typeface="Lato"/>
            </a:endParaRPr>
          </a:p>
          <a:p>
            <a:pPr>
              <a:buClr>
                <a:srgbClr val="000000"/>
              </a:buClr>
              <a:buSzPts val="1400"/>
            </a:pPr>
            <a:endParaRPr>
              <a:solidFill>
                <a:srgbClr val="574B76"/>
              </a:solidFill>
              <a:latin typeface="Lato"/>
              <a:ea typeface="Lato"/>
              <a:cs typeface="Lato"/>
              <a:sym typeface="Lato"/>
            </a:endParaRPr>
          </a:p>
        </p:txBody>
      </p:sp>
      <p:pic>
        <p:nvPicPr>
          <p:cNvPr id="7" name="Graphic 6" descr="Cycle with people with solid fill">
            <a:extLst>
              <a:ext uri="{FF2B5EF4-FFF2-40B4-BE49-F238E27FC236}">
                <a16:creationId xmlns:a16="http://schemas.microsoft.com/office/drawing/2014/main" id="{490D70FD-F4A9-4807-B04E-8D62A7FEC07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50578" y="2300634"/>
            <a:ext cx="555300" cy="555300"/>
          </a:xfrm>
          <a:prstGeom prst="rect">
            <a:avLst/>
          </a:prstGeom>
        </p:spPr>
      </p:pic>
      <p:sp>
        <p:nvSpPr>
          <p:cNvPr id="2" name="Google Shape;132;p4">
            <a:extLst>
              <a:ext uri="{FF2B5EF4-FFF2-40B4-BE49-F238E27FC236}">
                <a16:creationId xmlns:a16="http://schemas.microsoft.com/office/drawing/2014/main" id="{E0969EAB-8054-E608-BCB5-8C7D85BDA0B5}"/>
              </a:ext>
            </a:extLst>
          </p:cNvPr>
          <p:cNvSpPr txBox="1"/>
          <p:nvPr/>
        </p:nvSpPr>
        <p:spPr>
          <a:xfrm>
            <a:off x="335050" y="357262"/>
            <a:ext cx="3886907" cy="571281"/>
          </a:xfrm>
          <a:prstGeom prst="rect">
            <a:avLst/>
          </a:prstGeom>
          <a:noFill/>
          <a:ln>
            <a:noFill/>
          </a:ln>
        </p:spPr>
        <p:txBody>
          <a:bodyPr spcFirstLastPara="1" wrap="square" lIns="91425" tIns="91425" rIns="91425" bIns="91425" anchor="t" anchorCtr="0">
            <a:noAutofit/>
          </a:bodyPr>
          <a:lstStyle/>
          <a:p>
            <a:pPr>
              <a:buClr>
                <a:srgbClr val="000000"/>
              </a:buClr>
              <a:buSzPts val="1800"/>
            </a:pPr>
            <a:r>
              <a:rPr lang="en" sz="1800" dirty="0">
                <a:solidFill>
                  <a:srgbClr val="584B77"/>
                </a:solidFill>
                <a:latin typeface="Lato"/>
                <a:ea typeface="Lato"/>
                <a:cs typeface="Lato"/>
                <a:sym typeface="Lato"/>
              </a:rPr>
              <a:t>Annual Awards Black-tie Dinner</a:t>
            </a:r>
            <a:endParaRPr sz="1800" dirty="0">
              <a:solidFill>
                <a:srgbClr val="584B77"/>
              </a:solidFill>
              <a:latin typeface="Lato"/>
              <a:ea typeface="Lato"/>
              <a:cs typeface="Lato"/>
              <a:sym typeface="Lato"/>
            </a:endParaRPr>
          </a:p>
        </p:txBody>
      </p:sp>
      <p:pic>
        <p:nvPicPr>
          <p:cNvPr id="12" name="Graphic 11" descr="Fireworks with solid fill">
            <a:extLst>
              <a:ext uri="{FF2B5EF4-FFF2-40B4-BE49-F238E27FC236}">
                <a16:creationId xmlns:a16="http://schemas.microsoft.com/office/drawing/2014/main" id="{698E7BDC-F105-94A9-3F94-3F32380C4B0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36160" y="920092"/>
            <a:ext cx="555300" cy="555300"/>
          </a:xfrm>
          <a:prstGeom prst="rect">
            <a:avLst/>
          </a:prstGeom>
        </p:spPr>
      </p:pic>
      <p:sp>
        <p:nvSpPr>
          <p:cNvPr id="13" name="Google Shape;136;p4">
            <a:extLst>
              <a:ext uri="{FF2B5EF4-FFF2-40B4-BE49-F238E27FC236}">
                <a16:creationId xmlns:a16="http://schemas.microsoft.com/office/drawing/2014/main" id="{54EDFDA5-2431-F9B6-8790-57BC50D61D75}"/>
              </a:ext>
            </a:extLst>
          </p:cNvPr>
          <p:cNvSpPr txBox="1"/>
          <p:nvPr/>
        </p:nvSpPr>
        <p:spPr>
          <a:xfrm>
            <a:off x="1083751" y="969624"/>
            <a:ext cx="5225297" cy="608917"/>
          </a:xfrm>
          <a:prstGeom prst="rect">
            <a:avLst/>
          </a:prstGeom>
          <a:noFill/>
          <a:ln>
            <a:noFill/>
          </a:ln>
        </p:spPr>
        <p:txBody>
          <a:bodyPr spcFirstLastPara="1" wrap="square" lIns="91425" tIns="91425" rIns="91425" bIns="91425" anchor="t" anchorCtr="0">
            <a:noAutofit/>
          </a:bodyPr>
          <a:lstStyle/>
          <a:p>
            <a:pPr>
              <a:lnSpc>
                <a:spcPct val="115000"/>
              </a:lnSpc>
              <a:buClr>
                <a:srgbClr val="000000"/>
              </a:buClr>
              <a:buSzPts val="1400"/>
            </a:pPr>
            <a:r>
              <a:rPr lang="en" sz="1050" dirty="0">
                <a:solidFill>
                  <a:srgbClr val="574B76"/>
                </a:solidFill>
                <a:latin typeface="Lato"/>
                <a:ea typeface="Lato"/>
                <a:cs typeface="Lato"/>
                <a:sym typeface="Lato"/>
              </a:rPr>
              <a:t>Inaugurated in 2012, the Small Cap Awards is an annual event celebrating and rewarding the finest in the sub-£350m market cap quoted company sector.</a:t>
            </a:r>
            <a:endParaRPr sz="1050" dirty="0">
              <a:solidFill>
                <a:srgbClr val="574B76"/>
              </a:solidFill>
              <a:latin typeface="Lato"/>
              <a:ea typeface="Lato"/>
              <a:cs typeface="Lato"/>
              <a:sym typeface="Lato"/>
            </a:endParaRPr>
          </a:p>
          <a:p>
            <a:pPr>
              <a:lnSpc>
                <a:spcPct val="115000"/>
              </a:lnSpc>
              <a:buClr>
                <a:srgbClr val="000000"/>
              </a:buClr>
              <a:buSzPts val="1400"/>
            </a:pPr>
            <a:r>
              <a:rPr lang="en" dirty="0">
                <a:solidFill>
                  <a:srgbClr val="574B76"/>
                </a:solidFill>
                <a:latin typeface="Lato"/>
                <a:ea typeface="Lato"/>
                <a:cs typeface="Lato"/>
                <a:sym typeface="Lato"/>
              </a:rPr>
              <a:t> </a:t>
            </a:r>
            <a:endParaRPr dirty="0">
              <a:solidFill>
                <a:srgbClr val="574B76"/>
              </a:solidFill>
              <a:latin typeface="Lato"/>
              <a:ea typeface="Lato"/>
              <a:cs typeface="Lato"/>
              <a:sym typeface="Lato"/>
            </a:endParaRPr>
          </a:p>
        </p:txBody>
      </p:sp>
      <p:sp>
        <p:nvSpPr>
          <p:cNvPr id="14" name="Google Shape;133;p4">
            <a:extLst>
              <a:ext uri="{FF2B5EF4-FFF2-40B4-BE49-F238E27FC236}">
                <a16:creationId xmlns:a16="http://schemas.microsoft.com/office/drawing/2014/main" id="{0F8FE56B-29B0-F2D0-AD5E-593F504AEB98}"/>
              </a:ext>
            </a:extLst>
          </p:cNvPr>
          <p:cNvSpPr txBox="1"/>
          <p:nvPr/>
        </p:nvSpPr>
        <p:spPr>
          <a:xfrm>
            <a:off x="1065560" y="1676943"/>
            <a:ext cx="3755724" cy="350846"/>
          </a:xfrm>
          <a:prstGeom prst="rect">
            <a:avLst/>
          </a:prstGeom>
          <a:noFill/>
          <a:ln>
            <a:noFill/>
          </a:ln>
        </p:spPr>
        <p:txBody>
          <a:bodyPr spcFirstLastPara="1" wrap="square" lIns="91425" tIns="91425" rIns="91425" bIns="91425" anchor="t" anchorCtr="0">
            <a:noAutofit/>
          </a:bodyPr>
          <a:lstStyle/>
          <a:p>
            <a:pPr>
              <a:lnSpc>
                <a:spcPct val="115000"/>
              </a:lnSpc>
              <a:buClr>
                <a:srgbClr val="000000"/>
              </a:buClr>
              <a:buSzPts val="1400"/>
            </a:pPr>
            <a:r>
              <a:rPr lang="en" sz="1050" dirty="0">
                <a:solidFill>
                  <a:srgbClr val="574B76"/>
                </a:solidFill>
                <a:latin typeface="Lato"/>
                <a:ea typeface="Lato"/>
                <a:cs typeface="Lato"/>
                <a:sym typeface="Lato"/>
              </a:rPr>
              <a:t>In 2022, the Awards celebrated its 10 year anniversary.</a:t>
            </a:r>
            <a:endParaRPr lang="en-GB" sz="1050" dirty="0">
              <a:solidFill>
                <a:srgbClr val="574B76"/>
              </a:solidFill>
              <a:latin typeface="Lato"/>
              <a:ea typeface="Lato"/>
              <a:cs typeface="Lato"/>
              <a:sym typeface="Lato"/>
            </a:endParaRPr>
          </a:p>
          <a:p>
            <a:pPr>
              <a:lnSpc>
                <a:spcPct val="115000"/>
              </a:lnSpc>
              <a:buClr>
                <a:srgbClr val="000000"/>
              </a:buClr>
              <a:buSzPts val="1400"/>
            </a:pPr>
            <a:endParaRPr sz="1200" dirty="0">
              <a:solidFill>
                <a:srgbClr val="574B76"/>
              </a:solidFill>
              <a:latin typeface="Lato"/>
              <a:ea typeface="Lato"/>
              <a:cs typeface="Lato"/>
              <a:sym typeface="Lato"/>
            </a:endParaRPr>
          </a:p>
          <a:p>
            <a:pPr>
              <a:lnSpc>
                <a:spcPct val="115000"/>
              </a:lnSpc>
              <a:buClr>
                <a:srgbClr val="000000"/>
              </a:buClr>
              <a:buSzPts val="1400"/>
            </a:pPr>
            <a:endParaRPr lang="en" sz="1200" dirty="0">
              <a:solidFill>
                <a:srgbClr val="574B76"/>
              </a:solidFill>
              <a:latin typeface="Lato"/>
              <a:ea typeface="Lato"/>
              <a:cs typeface="Lato"/>
              <a:sym typeface="Lato"/>
            </a:endParaRPr>
          </a:p>
          <a:p>
            <a:pPr>
              <a:lnSpc>
                <a:spcPct val="115000"/>
              </a:lnSpc>
              <a:buClr>
                <a:srgbClr val="000000"/>
              </a:buClr>
              <a:buSzPts val="1400"/>
            </a:pPr>
            <a:endParaRPr dirty="0">
              <a:solidFill>
                <a:srgbClr val="574B76"/>
              </a:solidFill>
              <a:latin typeface="Lato"/>
              <a:ea typeface="Lato"/>
              <a:cs typeface="Lato"/>
              <a:sym typeface="Lato"/>
            </a:endParaRPr>
          </a:p>
          <a:p>
            <a:pPr>
              <a:lnSpc>
                <a:spcPct val="115000"/>
              </a:lnSpc>
              <a:buClr>
                <a:srgbClr val="000000"/>
              </a:buClr>
              <a:buSzPts val="1400"/>
            </a:pPr>
            <a:endParaRPr dirty="0">
              <a:solidFill>
                <a:srgbClr val="574B76"/>
              </a:solidFill>
              <a:latin typeface="Lato"/>
              <a:ea typeface="Lato"/>
              <a:cs typeface="Lato"/>
              <a:sym typeface="Lato"/>
            </a:endParaRPr>
          </a:p>
          <a:p>
            <a:pPr>
              <a:lnSpc>
                <a:spcPct val="115000"/>
              </a:lnSpc>
              <a:buClr>
                <a:srgbClr val="000000"/>
              </a:buClr>
              <a:buSzPts val="1400"/>
            </a:pPr>
            <a:endParaRPr dirty="0">
              <a:solidFill>
                <a:srgbClr val="574B76"/>
              </a:solidFill>
              <a:latin typeface="Lato"/>
              <a:ea typeface="Lato"/>
              <a:cs typeface="Lato"/>
              <a:sym typeface="Lato"/>
            </a:endParaRPr>
          </a:p>
          <a:p>
            <a:pPr>
              <a:lnSpc>
                <a:spcPct val="115000"/>
              </a:lnSpc>
              <a:buClr>
                <a:srgbClr val="000000"/>
              </a:buClr>
              <a:buSzPts val="1400"/>
            </a:pPr>
            <a:endParaRPr dirty="0">
              <a:solidFill>
                <a:srgbClr val="574B76"/>
              </a:solidFill>
              <a:latin typeface="Lato"/>
              <a:ea typeface="Lato"/>
              <a:cs typeface="Lato"/>
              <a:sym typeface="Lato"/>
            </a:endParaRPr>
          </a:p>
          <a:p>
            <a:pPr>
              <a:buClr>
                <a:srgbClr val="000000"/>
              </a:buClr>
              <a:buSzPts val="1400"/>
            </a:pPr>
            <a:endParaRPr dirty="0">
              <a:solidFill>
                <a:srgbClr val="574B76"/>
              </a:solidFill>
              <a:latin typeface="Lato"/>
              <a:ea typeface="Lato"/>
              <a:cs typeface="Lato"/>
              <a:sym typeface="Lato"/>
            </a:endParaRPr>
          </a:p>
        </p:txBody>
      </p:sp>
      <p:pic>
        <p:nvPicPr>
          <p:cNvPr id="16" name="Graphic 15" descr="Champagne glasses outline">
            <a:extLst>
              <a:ext uri="{FF2B5EF4-FFF2-40B4-BE49-F238E27FC236}">
                <a16:creationId xmlns:a16="http://schemas.microsoft.com/office/drawing/2014/main" id="{3B0EDF43-53BA-7A40-B457-9606AB2D1D8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28618" y="1592703"/>
            <a:ext cx="555300" cy="555300"/>
          </a:xfrm>
          <a:prstGeom prst="rect">
            <a:avLst/>
          </a:prstGeom>
        </p:spPr>
      </p:pic>
      <p:sp>
        <p:nvSpPr>
          <p:cNvPr id="17" name="TextBox 16">
            <a:extLst>
              <a:ext uri="{FF2B5EF4-FFF2-40B4-BE49-F238E27FC236}">
                <a16:creationId xmlns:a16="http://schemas.microsoft.com/office/drawing/2014/main" id="{AF3C433B-3DDE-9856-E950-F58396A16717}"/>
              </a:ext>
            </a:extLst>
          </p:cNvPr>
          <p:cNvSpPr txBox="1"/>
          <p:nvPr/>
        </p:nvSpPr>
        <p:spPr>
          <a:xfrm>
            <a:off x="1034926" y="2300634"/>
            <a:ext cx="5062202" cy="811376"/>
          </a:xfrm>
          <a:prstGeom prst="rect">
            <a:avLst/>
          </a:prstGeom>
          <a:noFill/>
        </p:spPr>
        <p:txBody>
          <a:bodyPr wrap="square" rtlCol="0">
            <a:spAutoFit/>
          </a:bodyPr>
          <a:lstStyle/>
          <a:p>
            <a:pPr>
              <a:lnSpc>
                <a:spcPct val="115000"/>
              </a:lnSpc>
              <a:buClr>
                <a:srgbClr val="000000"/>
              </a:buClr>
              <a:buSzPts val="1400"/>
            </a:pPr>
            <a:r>
              <a:rPr lang="en-GB" sz="1050" dirty="0">
                <a:solidFill>
                  <a:srgbClr val="574B76"/>
                </a:solidFill>
                <a:latin typeface="Lato" panose="020F0502020204030203" pitchFamily="34" charset="0"/>
                <a:ea typeface="Lato" panose="020F0502020204030203" pitchFamily="34" charset="0"/>
                <a:cs typeface="Lato" panose="020F0502020204030203" pitchFamily="34" charset="0"/>
                <a:sym typeface="Lato"/>
              </a:rPr>
              <a:t>Celebrating professionals and companies within the AIM and </a:t>
            </a:r>
            <a:r>
              <a:rPr lang="en-GB" sz="1050" dirty="0" err="1">
                <a:solidFill>
                  <a:srgbClr val="574B76"/>
                </a:solidFill>
                <a:latin typeface="Lato" panose="020F0502020204030203" pitchFamily="34" charset="0"/>
                <a:ea typeface="Lato" panose="020F0502020204030203" pitchFamily="34" charset="0"/>
                <a:cs typeface="Lato" panose="020F0502020204030203" pitchFamily="34" charset="0"/>
                <a:sym typeface="Lato"/>
              </a:rPr>
              <a:t>Aquis</a:t>
            </a:r>
            <a:r>
              <a:rPr lang="en-GB" sz="1050" dirty="0">
                <a:solidFill>
                  <a:srgbClr val="574B76"/>
                </a:solidFill>
                <a:latin typeface="Lato" panose="020F0502020204030203" pitchFamily="34" charset="0"/>
                <a:ea typeface="Lato" panose="020F0502020204030203" pitchFamily="34" charset="0"/>
                <a:cs typeface="Lato" panose="020F0502020204030203" pitchFamily="34" charset="0"/>
                <a:sym typeface="Lato"/>
              </a:rPr>
              <a:t> exchange communities. Attended by institutions, CEO’s, fund managers, brokers and advisors. </a:t>
            </a:r>
          </a:p>
          <a:p>
            <a:endParaRPr lang="en-GB" sz="1050" dirty="0"/>
          </a:p>
        </p:txBody>
      </p:sp>
      <p:sp>
        <p:nvSpPr>
          <p:cNvPr id="18" name="TextBox 17">
            <a:extLst>
              <a:ext uri="{FF2B5EF4-FFF2-40B4-BE49-F238E27FC236}">
                <a16:creationId xmlns:a16="http://schemas.microsoft.com/office/drawing/2014/main" id="{CDDD86D3-68E1-D7B8-26A9-D6022CE0DA58}"/>
              </a:ext>
            </a:extLst>
          </p:cNvPr>
          <p:cNvSpPr txBox="1"/>
          <p:nvPr/>
        </p:nvSpPr>
        <p:spPr>
          <a:xfrm>
            <a:off x="1034926" y="2995414"/>
            <a:ext cx="4841060" cy="632033"/>
          </a:xfrm>
          <a:prstGeom prst="rect">
            <a:avLst/>
          </a:prstGeom>
          <a:noFill/>
        </p:spPr>
        <p:txBody>
          <a:bodyPr wrap="square" rtlCol="0">
            <a:spAutoFit/>
          </a:bodyPr>
          <a:lstStyle/>
          <a:p>
            <a:pPr>
              <a:lnSpc>
                <a:spcPct val="115000"/>
              </a:lnSpc>
              <a:buClr>
                <a:srgbClr val="000000"/>
              </a:buClr>
              <a:buSzPts val="1400"/>
            </a:pPr>
            <a:r>
              <a:rPr lang="en-GB" sz="1050" dirty="0">
                <a:solidFill>
                  <a:srgbClr val="584B77"/>
                </a:solidFill>
                <a:latin typeface="Lato" panose="020F0502020204030203" pitchFamily="34" charset="0"/>
                <a:ea typeface="Lato" panose="020F0502020204030203" pitchFamily="34" charset="0"/>
                <a:cs typeface="Lato" panose="020F0502020204030203" pitchFamily="34" charset="0"/>
                <a:sym typeface="Lato"/>
              </a:rPr>
              <a:t>The awards are hosted by </a:t>
            </a:r>
            <a:r>
              <a:rPr lang="en-GB" sz="1050" dirty="0">
                <a:solidFill>
                  <a:srgbClr val="584B77"/>
                </a:solidFill>
                <a:latin typeface="Lato" panose="020F0502020204030203" pitchFamily="34" charset="0"/>
                <a:ea typeface="Lato" panose="020F0502020204030203" pitchFamily="34" charset="0"/>
                <a:cs typeface="Lato" panose="020F0502020204030203" pitchFamily="34" charset="0"/>
                <a:sym typeface="Lato"/>
                <a:hlinkClick r:id="rId10"/>
              </a:rPr>
              <a:t>Peter Dickson</a:t>
            </a:r>
            <a:r>
              <a:rPr lang="en-GB" sz="1050" dirty="0">
                <a:solidFill>
                  <a:srgbClr val="584B77"/>
                </a:solidFill>
                <a:latin typeface="Lato" panose="020F0502020204030203" pitchFamily="34" charset="0"/>
                <a:ea typeface="Lato" panose="020F0502020204030203" pitchFamily="34" charset="0"/>
                <a:cs typeface="Times New Roman" panose="02020603050405020304" pitchFamily="18" charset="0"/>
                <a:sym typeface="Lato"/>
              </a:rPr>
              <a:t>, t</a:t>
            </a:r>
            <a:r>
              <a:rPr lang="en-GB" sz="1050" dirty="0">
                <a:solidFill>
                  <a:srgbClr val="584B77"/>
                </a:solidFill>
                <a:latin typeface="Lato" panose="020F0502020204030203" pitchFamily="34" charset="0"/>
                <a:ea typeface="Times New Roman" panose="02020603050405020304" pitchFamily="18" charset="0"/>
                <a:cs typeface="Times New Roman" panose="02020603050405020304" pitchFamily="18" charset="0"/>
              </a:rPr>
              <a:t>he UK’s most prolific voiceover artist.   He has enjoyed a stellar career spanning almost 40 years.</a:t>
            </a:r>
            <a:br>
              <a:rPr lang="en-GB" sz="1050" dirty="0">
                <a:solidFill>
                  <a:srgbClr val="584B77"/>
                </a:solidFill>
                <a:latin typeface="Lato" panose="020F0502020204030203" pitchFamily="34" charset="0"/>
                <a:ea typeface="Times New Roman" panose="02020603050405020304" pitchFamily="18" charset="0"/>
                <a:cs typeface="Times New Roman" panose="02020603050405020304" pitchFamily="18" charset="0"/>
              </a:rPr>
            </a:br>
            <a:endParaRPr lang="en-GB" sz="1050" dirty="0">
              <a:solidFill>
                <a:srgbClr val="584B77"/>
              </a:solidFill>
              <a:latin typeface="Lato" panose="020F0502020204030203" pitchFamily="34" charset="0"/>
              <a:ea typeface="Lato" panose="020F0502020204030203" pitchFamily="34" charset="0"/>
              <a:cs typeface="Lato" panose="020F0502020204030203" pitchFamily="34" charset="0"/>
            </a:endParaRPr>
          </a:p>
        </p:txBody>
      </p:sp>
      <p:sp>
        <p:nvSpPr>
          <p:cNvPr id="21" name="TextBox 20">
            <a:extLst>
              <a:ext uri="{FF2B5EF4-FFF2-40B4-BE49-F238E27FC236}">
                <a16:creationId xmlns:a16="http://schemas.microsoft.com/office/drawing/2014/main" id="{472FBAA4-4486-2029-5D11-A56C5483F212}"/>
              </a:ext>
            </a:extLst>
          </p:cNvPr>
          <p:cNvSpPr txBox="1"/>
          <p:nvPr/>
        </p:nvSpPr>
        <p:spPr>
          <a:xfrm>
            <a:off x="1034926" y="4416317"/>
            <a:ext cx="4797890" cy="260392"/>
          </a:xfrm>
          <a:prstGeom prst="rect">
            <a:avLst/>
          </a:prstGeom>
          <a:noFill/>
        </p:spPr>
        <p:txBody>
          <a:bodyPr wrap="square">
            <a:spAutoFit/>
          </a:bodyPr>
          <a:lstStyle/>
          <a:p>
            <a:pPr>
              <a:lnSpc>
                <a:spcPct val="115000"/>
              </a:lnSpc>
              <a:buClr>
                <a:srgbClr val="000000"/>
              </a:buClr>
              <a:buSzPts val="1400"/>
            </a:pPr>
            <a:r>
              <a:rPr lang="en-GB" sz="1050" dirty="0">
                <a:solidFill>
                  <a:srgbClr val="584B77"/>
                </a:solidFill>
                <a:latin typeface="Lato" panose="020F0502020204030203" pitchFamily="34" charset="0"/>
                <a:ea typeface="Lato" panose="020F0502020204030203" pitchFamily="34" charset="0"/>
                <a:cs typeface="Lato" panose="020F0502020204030203" pitchFamily="34" charset="0"/>
                <a:sym typeface="Lato"/>
              </a:rPr>
              <a:t>The 2025 Awards will take place at </a:t>
            </a:r>
            <a:r>
              <a:rPr lang="en-GB" sz="1050" dirty="0">
                <a:solidFill>
                  <a:srgbClr val="584B77"/>
                </a:solidFill>
                <a:latin typeface="Lato" panose="020F0502020204030203" pitchFamily="34" charset="0"/>
                <a:ea typeface="Lato" panose="020F0502020204030203" pitchFamily="34" charset="0"/>
                <a:cs typeface="Lato" panose="020F0502020204030203" pitchFamily="34" charset="0"/>
                <a:sym typeface="Lato"/>
                <a:hlinkClick r:id="rId11"/>
              </a:rPr>
              <a:t>Merchant Taylors’ Hall</a:t>
            </a:r>
            <a:r>
              <a:rPr lang="en-GB" sz="1050" dirty="0">
                <a:solidFill>
                  <a:srgbClr val="584B77"/>
                </a:solidFill>
                <a:latin typeface="Lato" panose="020F0502020204030203" pitchFamily="34" charset="0"/>
                <a:ea typeface="Lato" panose="020F0502020204030203" pitchFamily="34" charset="0"/>
                <a:cs typeface="Lato" panose="020F0502020204030203" pitchFamily="34" charset="0"/>
                <a:sym typeface="Lato"/>
              </a:rPr>
              <a:t>, London.</a:t>
            </a:r>
            <a:endParaRPr lang="en-GB" sz="1050" dirty="0">
              <a:solidFill>
                <a:srgbClr val="584B77"/>
              </a:solidFill>
              <a:latin typeface="Lato" panose="020F0502020204030203" pitchFamily="34" charset="0"/>
              <a:ea typeface="Lato" panose="020F0502020204030203" pitchFamily="34" charset="0"/>
              <a:cs typeface="Lato" panose="020F0502020204030203" pitchFamily="34" charset="0"/>
            </a:endParaRPr>
          </a:p>
        </p:txBody>
      </p:sp>
      <p:sp>
        <p:nvSpPr>
          <p:cNvPr id="22" name="TextBox 21">
            <a:extLst>
              <a:ext uri="{FF2B5EF4-FFF2-40B4-BE49-F238E27FC236}">
                <a16:creationId xmlns:a16="http://schemas.microsoft.com/office/drawing/2014/main" id="{359F92B2-2157-27A3-714F-386B66ED7E03}"/>
              </a:ext>
            </a:extLst>
          </p:cNvPr>
          <p:cNvSpPr txBox="1"/>
          <p:nvPr/>
        </p:nvSpPr>
        <p:spPr>
          <a:xfrm>
            <a:off x="1034926" y="3750272"/>
            <a:ext cx="4797891" cy="415498"/>
          </a:xfrm>
          <a:prstGeom prst="rect">
            <a:avLst/>
          </a:prstGeom>
          <a:noFill/>
        </p:spPr>
        <p:txBody>
          <a:bodyPr wrap="square" rtlCol="0">
            <a:spAutoFit/>
          </a:bodyPr>
          <a:lstStyle/>
          <a:p>
            <a:r>
              <a:rPr lang="en-GB" sz="1050" dirty="0">
                <a:solidFill>
                  <a:srgbClr val="574B76"/>
                </a:solidFill>
                <a:latin typeface="Lato" panose="020F0502020204030203" pitchFamily="34" charset="0"/>
                <a:ea typeface="Lato" panose="020F0502020204030203" pitchFamily="34" charset="0"/>
                <a:cs typeface="Lato" panose="020F0502020204030203" pitchFamily="34" charset="0"/>
                <a:sym typeface="Lato"/>
              </a:rPr>
              <a:t>The 2025 guest speaker will be announced in the new year. Our 2024 </a:t>
            </a:r>
            <a:r>
              <a:rPr lang="en-GB" sz="1050">
                <a:solidFill>
                  <a:srgbClr val="574B76"/>
                </a:solidFill>
                <a:latin typeface="Lato" panose="020F0502020204030203" pitchFamily="34" charset="0"/>
                <a:ea typeface="Lato" panose="020F0502020204030203" pitchFamily="34" charset="0"/>
                <a:cs typeface="Lato" panose="020F0502020204030203" pitchFamily="34" charset="0"/>
                <a:sym typeface="Lato"/>
              </a:rPr>
              <a:t>keynote was </a:t>
            </a:r>
            <a:r>
              <a:rPr lang="en-GB" sz="1050" dirty="0">
                <a:solidFill>
                  <a:srgbClr val="574B76"/>
                </a:solidFill>
                <a:latin typeface="Lato" panose="020F0502020204030203" pitchFamily="34" charset="0"/>
                <a:ea typeface="Lato" panose="020F0502020204030203" pitchFamily="34" charset="0"/>
                <a:cs typeface="Lato" panose="020F0502020204030203" pitchFamily="34" charset="0"/>
                <a:sym typeface="Lato"/>
                <a:hlinkClick r:id="rId12"/>
              </a:rPr>
              <a:t>Joanne Hart</a:t>
            </a:r>
            <a:r>
              <a:rPr lang="en-GB" sz="1050" dirty="0">
                <a:solidFill>
                  <a:srgbClr val="574B76"/>
                </a:solidFill>
                <a:latin typeface="Lato" panose="020F0502020204030203" pitchFamily="34" charset="0"/>
                <a:ea typeface="Lato" panose="020F0502020204030203" pitchFamily="34" charset="0"/>
                <a:cs typeface="Lato" panose="020F0502020204030203" pitchFamily="34" charset="0"/>
                <a:sym typeface="Lato"/>
              </a:rPr>
              <a:t>, </a:t>
            </a:r>
            <a:r>
              <a:rPr lang="en-GB" sz="1050" dirty="0">
                <a:solidFill>
                  <a:srgbClr val="605E5E"/>
                </a:solidFill>
                <a:latin typeface="Lato" panose="020F0502020204030203" pitchFamily="34" charset="0"/>
                <a:ea typeface="Lato" panose="020F0502020204030203" pitchFamily="34" charset="0"/>
                <a:cs typeface="Lato" panose="020F0502020204030203" pitchFamily="34" charset="0"/>
              </a:rPr>
              <a:t>Investment Editor of the Mail on Sunday</a:t>
            </a:r>
            <a:r>
              <a:rPr lang="en-GB" sz="1050" dirty="0">
                <a:solidFill>
                  <a:srgbClr val="574B76"/>
                </a:solidFill>
                <a:latin typeface="Lato" panose="020F0502020204030203" pitchFamily="34" charset="0"/>
                <a:ea typeface="Lato" panose="020F0502020204030203" pitchFamily="34" charset="0"/>
                <a:cs typeface="Lato" panose="020F0502020204030203" pitchFamily="34" charset="0"/>
                <a:sym typeface="Lato"/>
              </a:rPr>
              <a:t>.</a:t>
            </a:r>
            <a:endParaRPr lang="en-GB" sz="1050" dirty="0">
              <a:latin typeface="Lato" panose="020F0502020204030203" pitchFamily="34" charset="0"/>
              <a:ea typeface="Lato" panose="020F0502020204030203" pitchFamily="34" charset="0"/>
              <a:cs typeface="Lato" panose="020F0502020204030203" pitchFamily="34" charset="0"/>
            </a:endParaRPr>
          </a:p>
        </p:txBody>
      </p:sp>
      <p:pic>
        <p:nvPicPr>
          <p:cNvPr id="27" name="Graphic 26" descr="Circus Tent with solid fill">
            <a:extLst>
              <a:ext uri="{FF2B5EF4-FFF2-40B4-BE49-F238E27FC236}">
                <a16:creationId xmlns:a16="http://schemas.microsoft.com/office/drawing/2014/main" id="{23EE137D-CEB4-55FC-6B69-0898CE819043}"/>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474808" y="4381305"/>
            <a:ext cx="493122" cy="493122"/>
          </a:xfrm>
          <a:prstGeom prst="rect">
            <a:avLst/>
          </a:prstGeom>
        </p:spPr>
      </p:pic>
      <p:pic>
        <p:nvPicPr>
          <p:cNvPr id="32" name="Graphic 31" descr="Megaphone with solid fill">
            <a:extLst>
              <a:ext uri="{FF2B5EF4-FFF2-40B4-BE49-F238E27FC236}">
                <a16:creationId xmlns:a16="http://schemas.microsoft.com/office/drawing/2014/main" id="{B5011B11-F88A-8183-1CEB-E45CC50528C9}"/>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464095" y="3674414"/>
            <a:ext cx="491831" cy="491831"/>
          </a:xfrm>
          <a:prstGeom prst="rect">
            <a:avLst/>
          </a:prstGeom>
        </p:spPr>
      </p:pic>
      <p:pic>
        <p:nvPicPr>
          <p:cNvPr id="34" name="Graphic 33" descr="Lecturer with solid fill">
            <a:extLst>
              <a:ext uri="{FF2B5EF4-FFF2-40B4-BE49-F238E27FC236}">
                <a16:creationId xmlns:a16="http://schemas.microsoft.com/office/drawing/2014/main" id="{A3E1213D-28E5-21C7-6644-471BCDFF3664}"/>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450579" y="2984390"/>
            <a:ext cx="547339" cy="547339"/>
          </a:xfrm>
          <a:prstGeom prst="rect">
            <a:avLst/>
          </a:prstGeom>
        </p:spPr>
      </p:pic>
      <p:pic>
        <p:nvPicPr>
          <p:cNvPr id="3" name="Picture 2" descr="A black background with white text&#10;&#10;Description automatically generated">
            <a:extLst>
              <a:ext uri="{FF2B5EF4-FFF2-40B4-BE49-F238E27FC236}">
                <a16:creationId xmlns:a16="http://schemas.microsoft.com/office/drawing/2014/main" id="{3A42ADE0-5555-1C82-98E0-BBD3298D0C93}"/>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6604556" y="335444"/>
            <a:ext cx="2464800" cy="416606"/>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pic>
        <p:nvPicPr>
          <p:cNvPr id="120" name="Google Shape;120;p3"/>
          <p:cNvPicPr preferRelativeResize="0"/>
          <p:nvPr/>
        </p:nvPicPr>
        <p:blipFill rotWithShape="1">
          <a:blip r:embed="rId3">
            <a:alphaModFix/>
          </a:blip>
          <a:srcRect/>
          <a:stretch/>
        </p:blipFill>
        <p:spPr>
          <a:xfrm>
            <a:off x="0" y="1"/>
            <a:ext cx="9144000" cy="5233358"/>
          </a:xfrm>
          <a:prstGeom prst="rect">
            <a:avLst/>
          </a:prstGeom>
          <a:noFill/>
          <a:ln>
            <a:noFill/>
          </a:ln>
        </p:spPr>
      </p:pic>
      <p:sp>
        <p:nvSpPr>
          <p:cNvPr id="121" name="Google Shape;121;p3"/>
          <p:cNvSpPr txBox="1"/>
          <p:nvPr/>
        </p:nvSpPr>
        <p:spPr>
          <a:xfrm>
            <a:off x="281125" y="105586"/>
            <a:ext cx="3062150" cy="658400"/>
          </a:xfrm>
          <a:prstGeom prst="rect">
            <a:avLst/>
          </a:prstGeom>
          <a:noFill/>
          <a:ln>
            <a:noFill/>
          </a:ln>
        </p:spPr>
        <p:txBody>
          <a:bodyPr spcFirstLastPara="1" wrap="square" lIns="91425" tIns="91425" rIns="91425" bIns="91425" anchor="t" anchorCtr="0">
            <a:noAutofit/>
          </a:bodyPr>
          <a:lstStyle/>
          <a:p>
            <a:pPr>
              <a:buClr>
                <a:srgbClr val="000000"/>
              </a:buClr>
              <a:buSzPts val="1800"/>
            </a:pPr>
            <a:r>
              <a:rPr lang="en-GB" sz="1800" dirty="0">
                <a:solidFill>
                  <a:srgbClr val="574B76"/>
                </a:solidFill>
                <a:latin typeface="Lato"/>
                <a:ea typeface="Lato"/>
                <a:cs typeface="Lato"/>
                <a:sym typeface="Lato"/>
              </a:rPr>
              <a:t>Sector Focused Webinars</a:t>
            </a:r>
          </a:p>
          <a:p>
            <a:pPr>
              <a:buClr>
                <a:srgbClr val="000000"/>
              </a:buClr>
              <a:buSzPts val="1800"/>
            </a:pPr>
            <a:r>
              <a:rPr lang="en-GB" sz="1800" dirty="0">
                <a:solidFill>
                  <a:srgbClr val="574B76"/>
                </a:solidFill>
                <a:latin typeface="Lato"/>
                <a:ea typeface="Lato"/>
                <a:cs typeface="Lato"/>
                <a:sym typeface="Lato"/>
              </a:rPr>
              <a:t>Overview</a:t>
            </a:r>
          </a:p>
        </p:txBody>
      </p:sp>
      <p:cxnSp>
        <p:nvCxnSpPr>
          <p:cNvPr id="123" name="Google Shape;123;p3"/>
          <p:cNvCxnSpPr/>
          <p:nvPr/>
        </p:nvCxnSpPr>
        <p:spPr>
          <a:xfrm>
            <a:off x="400625" y="794225"/>
            <a:ext cx="555300" cy="0"/>
          </a:xfrm>
          <a:prstGeom prst="straightConnector1">
            <a:avLst/>
          </a:prstGeom>
          <a:noFill/>
          <a:ln w="9525" cap="flat" cmpd="sng">
            <a:solidFill>
              <a:srgbClr val="574B76"/>
            </a:solidFill>
            <a:prstDash val="solid"/>
            <a:round/>
            <a:headEnd type="none" w="sm" len="sm"/>
            <a:tailEnd type="none" w="sm" len="sm"/>
          </a:ln>
        </p:spPr>
      </p:cxnSp>
      <p:sp>
        <p:nvSpPr>
          <p:cNvPr id="124" name="Google Shape;124;p3"/>
          <p:cNvSpPr txBox="1"/>
          <p:nvPr/>
        </p:nvSpPr>
        <p:spPr>
          <a:xfrm>
            <a:off x="281125" y="4582600"/>
            <a:ext cx="393600" cy="313200"/>
          </a:xfrm>
          <a:prstGeom prst="rect">
            <a:avLst/>
          </a:prstGeom>
          <a:noFill/>
          <a:ln>
            <a:noFill/>
          </a:ln>
        </p:spPr>
        <p:txBody>
          <a:bodyPr spcFirstLastPara="1" wrap="square" lIns="91425" tIns="91425" rIns="91425" bIns="91425" anchor="t" anchorCtr="0">
            <a:noAutofit/>
          </a:bodyPr>
          <a:lstStyle/>
          <a:p>
            <a:pPr>
              <a:lnSpc>
                <a:spcPct val="115000"/>
              </a:lnSpc>
              <a:buClr>
                <a:srgbClr val="000000"/>
              </a:buClr>
              <a:buSzPts val="1400"/>
            </a:pPr>
            <a:endParaRPr lang="en-GB">
              <a:solidFill>
                <a:srgbClr val="574B76"/>
              </a:solidFill>
              <a:latin typeface="Lato"/>
              <a:ea typeface="Lato"/>
              <a:cs typeface="Lato"/>
              <a:sym typeface="Lato"/>
            </a:endParaRPr>
          </a:p>
          <a:p>
            <a:pPr>
              <a:buClr>
                <a:srgbClr val="000000"/>
              </a:buClr>
              <a:buSzPts val="1400"/>
            </a:pPr>
            <a:endParaRPr lang="en-GB">
              <a:solidFill>
                <a:srgbClr val="574B76"/>
              </a:solidFill>
              <a:latin typeface="Lato"/>
              <a:ea typeface="Lato"/>
              <a:cs typeface="Lato"/>
              <a:sym typeface="Lato"/>
            </a:endParaRPr>
          </a:p>
        </p:txBody>
      </p:sp>
      <p:pic>
        <p:nvPicPr>
          <p:cNvPr id="126" name="Google Shape;126;p3"/>
          <p:cNvPicPr preferRelativeResize="0"/>
          <p:nvPr/>
        </p:nvPicPr>
        <p:blipFill rotWithShape="1">
          <a:blip r:embed="rId4">
            <a:alphaModFix/>
          </a:blip>
          <a:srcRect/>
          <a:stretch/>
        </p:blipFill>
        <p:spPr>
          <a:xfrm>
            <a:off x="6929438" y="357189"/>
            <a:ext cx="1933438" cy="714186"/>
          </a:xfrm>
          <a:prstGeom prst="rect">
            <a:avLst/>
          </a:prstGeom>
          <a:noFill/>
          <a:ln>
            <a:noFill/>
          </a:ln>
        </p:spPr>
      </p:pic>
      <p:graphicFrame>
        <p:nvGraphicFramePr>
          <p:cNvPr id="128" name="Google Shape;122;p3">
            <a:extLst>
              <a:ext uri="{FF2B5EF4-FFF2-40B4-BE49-F238E27FC236}">
                <a16:creationId xmlns:a16="http://schemas.microsoft.com/office/drawing/2014/main" id="{B4E5B83E-9A87-F05D-6637-E39126E2D825}"/>
              </a:ext>
            </a:extLst>
          </p:cNvPr>
          <p:cNvGraphicFramePr/>
          <p:nvPr>
            <p:extLst>
              <p:ext uri="{D42A27DB-BD31-4B8C-83A1-F6EECF244321}">
                <p14:modId xmlns:p14="http://schemas.microsoft.com/office/powerpoint/2010/main" val="1791436680"/>
              </p:ext>
            </p:extLst>
          </p:nvPr>
        </p:nvGraphicFramePr>
        <p:xfrm>
          <a:off x="281125" y="869570"/>
          <a:ext cx="6017039" cy="380878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5" name="Picture 4" descr="A black and white logo&#10;&#10;Description automatically generated">
            <a:extLst>
              <a:ext uri="{FF2B5EF4-FFF2-40B4-BE49-F238E27FC236}">
                <a16:creationId xmlns:a16="http://schemas.microsoft.com/office/drawing/2014/main" id="{859632DA-8141-C8D9-FB3B-BE8DBB8D291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793112" y="1269543"/>
            <a:ext cx="2131395" cy="42961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pic>
        <p:nvPicPr>
          <p:cNvPr id="120" name="Google Shape;120;p3"/>
          <p:cNvPicPr preferRelativeResize="0"/>
          <p:nvPr/>
        </p:nvPicPr>
        <p:blipFill rotWithShape="1">
          <a:blip r:embed="rId3">
            <a:alphaModFix/>
          </a:blip>
          <a:srcRect/>
          <a:stretch/>
        </p:blipFill>
        <p:spPr>
          <a:xfrm>
            <a:off x="0" y="3720"/>
            <a:ext cx="9144000" cy="5136064"/>
          </a:xfrm>
          <a:prstGeom prst="rect">
            <a:avLst/>
          </a:prstGeom>
          <a:noFill/>
          <a:ln>
            <a:noFill/>
          </a:ln>
        </p:spPr>
      </p:pic>
      <p:sp>
        <p:nvSpPr>
          <p:cNvPr id="124" name="Google Shape;124;p3"/>
          <p:cNvSpPr txBox="1"/>
          <p:nvPr/>
        </p:nvSpPr>
        <p:spPr>
          <a:xfrm>
            <a:off x="281125" y="4582600"/>
            <a:ext cx="393600" cy="313200"/>
          </a:xfrm>
          <a:prstGeom prst="rect">
            <a:avLst/>
          </a:prstGeom>
          <a:noFill/>
          <a:ln>
            <a:noFill/>
          </a:ln>
        </p:spPr>
        <p:txBody>
          <a:bodyPr spcFirstLastPara="1" wrap="square" lIns="91425" tIns="91425" rIns="91425" bIns="91425" anchor="t" anchorCtr="0">
            <a:noAutofit/>
          </a:bodyPr>
          <a:lstStyle/>
          <a:p>
            <a:pPr>
              <a:lnSpc>
                <a:spcPct val="115000"/>
              </a:lnSpc>
              <a:buClr>
                <a:srgbClr val="000000"/>
              </a:buClr>
              <a:buSzPts val="1400"/>
            </a:pPr>
            <a:endParaRPr>
              <a:solidFill>
                <a:srgbClr val="574B76"/>
              </a:solidFill>
              <a:latin typeface="Lato"/>
              <a:ea typeface="Lato"/>
              <a:cs typeface="Lato"/>
              <a:sym typeface="Lato"/>
            </a:endParaRPr>
          </a:p>
          <a:p>
            <a:pPr>
              <a:buClr>
                <a:srgbClr val="000000"/>
              </a:buClr>
              <a:buSzPts val="1400"/>
            </a:pPr>
            <a:endParaRPr>
              <a:solidFill>
                <a:srgbClr val="574B76"/>
              </a:solidFill>
              <a:latin typeface="Lato"/>
              <a:ea typeface="Lato"/>
              <a:cs typeface="Lato"/>
              <a:sym typeface="Lato"/>
            </a:endParaRPr>
          </a:p>
        </p:txBody>
      </p:sp>
      <p:pic>
        <p:nvPicPr>
          <p:cNvPr id="5" name="Picture 4" descr="A stack of gold bars&#10;&#10;Description automatically generated">
            <a:extLst>
              <a:ext uri="{FF2B5EF4-FFF2-40B4-BE49-F238E27FC236}">
                <a16:creationId xmlns:a16="http://schemas.microsoft.com/office/drawing/2014/main" id="{382E0A04-2FB1-B8D5-465E-06D4DCAD61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8824" y="3539419"/>
            <a:ext cx="2460278" cy="1383906"/>
          </a:xfrm>
          <a:prstGeom prst="rect">
            <a:avLst/>
          </a:prstGeom>
        </p:spPr>
      </p:pic>
      <p:pic>
        <p:nvPicPr>
          <p:cNvPr id="9" name="Picture 8" descr="A group of people standing in front of a blue wall&#10;&#10;Description automatically generated">
            <a:extLst>
              <a:ext uri="{FF2B5EF4-FFF2-40B4-BE49-F238E27FC236}">
                <a16:creationId xmlns:a16="http://schemas.microsoft.com/office/drawing/2014/main" id="{F1FEB4F3-7535-1D87-51A1-83951AC716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8825" y="1835028"/>
            <a:ext cx="2460278" cy="1383907"/>
          </a:xfrm>
          <a:prstGeom prst="rect">
            <a:avLst/>
          </a:prstGeom>
        </p:spPr>
      </p:pic>
      <p:pic>
        <p:nvPicPr>
          <p:cNvPr id="11" name="Picture 10" descr="A close-up of a car&#10;&#10;Description automatically generated">
            <a:extLst>
              <a:ext uri="{FF2B5EF4-FFF2-40B4-BE49-F238E27FC236}">
                <a16:creationId xmlns:a16="http://schemas.microsoft.com/office/drawing/2014/main" id="{BA682461-6487-67BC-40FE-8E401A4406B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8825" y="240289"/>
            <a:ext cx="2460278" cy="1383906"/>
          </a:xfrm>
          <a:prstGeom prst="rect">
            <a:avLst/>
          </a:prstGeom>
        </p:spPr>
      </p:pic>
      <p:pic>
        <p:nvPicPr>
          <p:cNvPr id="21" name="Google Shape;126;p3">
            <a:extLst>
              <a:ext uri="{FF2B5EF4-FFF2-40B4-BE49-F238E27FC236}">
                <a16:creationId xmlns:a16="http://schemas.microsoft.com/office/drawing/2014/main" id="{267D5FB2-D41F-20E6-D08A-E0E0DA8CFA1E}"/>
              </a:ext>
            </a:extLst>
          </p:cNvPr>
          <p:cNvPicPr preferRelativeResize="0"/>
          <p:nvPr/>
        </p:nvPicPr>
        <p:blipFill rotWithShape="1">
          <a:blip r:embed="rId7">
            <a:alphaModFix/>
          </a:blip>
          <a:srcRect/>
          <a:stretch/>
        </p:blipFill>
        <p:spPr>
          <a:xfrm>
            <a:off x="6835932" y="397511"/>
            <a:ext cx="1995956" cy="721040"/>
          </a:xfrm>
          <a:prstGeom prst="rect">
            <a:avLst/>
          </a:prstGeom>
          <a:noFill/>
          <a:ln>
            <a:noFill/>
          </a:ln>
        </p:spPr>
      </p:pic>
      <p:pic>
        <p:nvPicPr>
          <p:cNvPr id="22" name="Picture 21" descr="A black and white logo&#10;&#10;Description automatically generated">
            <a:extLst>
              <a:ext uri="{FF2B5EF4-FFF2-40B4-BE49-F238E27FC236}">
                <a16:creationId xmlns:a16="http://schemas.microsoft.com/office/drawing/2014/main" id="{84504F25-5401-C39F-B874-BE4853F907F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709089" y="1192457"/>
            <a:ext cx="2215276" cy="446517"/>
          </a:xfrm>
          <a:prstGeom prst="rect">
            <a:avLst/>
          </a:prstGeom>
        </p:spPr>
      </p:pic>
      <p:pic>
        <p:nvPicPr>
          <p:cNvPr id="4" name="Picture 3" descr="A blue and white advertisement&#10;&#10;Description automatically generated with medium confidence">
            <a:extLst>
              <a:ext uri="{FF2B5EF4-FFF2-40B4-BE49-F238E27FC236}">
                <a16:creationId xmlns:a16="http://schemas.microsoft.com/office/drawing/2014/main" id="{8F645B3F-2979-3BCA-AA69-36D98579D990}"/>
              </a:ext>
            </a:extLst>
          </p:cNvPr>
          <p:cNvPicPr>
            <a:picLocks noChangeAspect="1"/>
          </p:cNvPicPr>
          <p:nvPr/>
        </p:nvPicPr>
        <p:blipFill>
          <a:blip r:embed="rId9"/>
          <a:stretch>
            <a:fillRect/>
          </a:stretch>
        </p:blipFill>
        <p:spPr>
          <a:xfrm>
            <a:off x="3232044" y="3532175"/>
            <a:ext cx="2473155" cy="1391150"/>
          </a:xfrm>
          <a:prstGeom prst="rect">
            <a:avLst/>
          </a:prstGeom>
        </p:spPr>
      </p:pic>
      <p:pic>
        <p:nvPicPr>
          <p:cNvPr id="8" name="Picture 7" descr="A white robot hand holding a blue globe&#10;&#10;Description automatically generated">
            <a:extLst>
              <a:ext uri="{FF2B5EF4-FFF2-40B4-BE49-F238E27FC236}">
                <a16:creationId xmlns:a16="http://schemas.microsoft.com/office/drawing/2014/main" id="{C4C78DDE-1983-75DC-C0CB-A9B7F1F36CD2}"/>
              </a:ext>
            </a:extLst>
          </p:cNvPr>
          <p:cNvPicPr>
            <a:picLocks noChangeAspect="1"/>
          </p:cNvPicPr>
          <p:nvPr/>
        </p:nvPicPr>
        <p:blipFill>
          <a:blip r:embed="rId10"/>
          <a:stretch>
            <a:fillRect/>
          </a:stretch>
        </p:blipFill>
        <p:spPr>
          <a:xfrm>
            <a:off x="3232044" y="235685"/>
            <a:ext cx="2458461" cy="1382884"/>
          </a:xfrm>
          <a:prstGeom prst="rect">
            <a:avLst/>
          </a:prstGeom>
        </p:spPr>
      </p:pic>
      <p:pic>
        <p:nvPicPr>
          <p:cNvPr id="12" name="Picture 11" descr="A magnifying glass and postage stamps&#10;&#10;Description automatically generated">
            <a:extLst>
              <a:ext uri="{FF2B5EF4-FFF2-40B4-BE49-F238E27FC236}">
                <a16:creationId xmlns:a16="http://schemas.microsoft.com/office/drawing/2014/main" id="{98C2AB0A-5C01-C93E-1B79-389F46AB4FF3}"/>
              </a:ext>
            </a:extLst>
          </p:cNvPr>
          <p:cNvPicPr>
            <a:picLocks noChangeAspect="1"/>
          </p:cNvPicPr>
          <p:nvPr/>
        </p:nvPicPr>
        <p:blipFill>
          <a:blip r:embed="rId11"/>
          <a:stretch>
            <a:fillRect/>
          </a:stretch>
        </p:blipFill>
        <p:spPr>
          <a:xfrm>
            <a:off x="3232044" y="1850534"/>
            <a:ext cx="2473156" cy="139115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pic>
        <p:nvPicPr>
          <p:cNvPr id="120" name="Google Shape;120;p3"/>
          <p:cNvPicPr preferRelativeResize="0"/>
          <p:nvPr/>
        </p:nvPicPr>
        <p:blipFill rotWithShape="1">
          <a:blip r:embed="rId3">
            <a:alphaModFix/>
          </a:blip>
          <a:srcRect/>
          <a:stretch/>
        </p:blipFill>
        <p:spPr>
          <a:xfrm>
            <a:off x="0" y="3720"/>
            <a:ext cx="9144000" cy="5136064"/>
          </a:xfrm>
          <a:prstGeom prst="rect">
            <a:avLst/>
          </a:prstGeom>
          <a:noFill/>
          <a:ln>
            <a:noFill/>
          </a:ln>
        </p:spPr>
      </p:pic>
      <p:cxnSp>
        <p:nvCxnSpPr>
          <p:cNvPr id="123" name="Google Shape;123;p3"/>
          <p:cNvCxnSpPr/>
          <p:nvPr/>
        </p:nvCxnSpPr>
        <p:spPr>
          <a:xfrm>
            <a:off x="400625" y="794225"/>
            <a:ext cx="555300" cy="0"/>
          </a:xfrm>
          <a:prstGeom prst="straightConnector1">
            <a:avLst/>
          </a:prstGeom>
          <a:noFill/>
          <a:ln w="9525" cap="flat" cmpd="sng">
            <a:solidFill>
              <a:srgbClr val="574B76"/>
            </a:solidFill>
            <a:prstDash val="solid"/>
            <a:round/>
            <a:headEnd type="none" w="sm" len="sm"/>
            <a:tailEnd type="none" w="sm" len="sm"/>
          </a:ln>
        </p:spPr>
      </p:cxnSp>
      <p:sp>
        <p:nvSpPr>
          <p:cNvPr id="124" name="Google Shape;124;p3"/>
          <p:cNvSpPr txBox="1"/>
          <p:nvPr/>
        </p:nvSpPr>
        <p:spPr>
          <a:xfrm>
            <a:off x="281125" y="4582600"/>
            <a:ext cx="393600" cy="313200"/>
          </a:xfrm>
          <a:prstGeom prst="rect">
            <a:avLst/>
          </a:prstGeom>
          <a:noFill/>
          <a:ln>
            <a:noFill/>
          </a:ln>
        </p:spPr>
        <p:txBody>
          <a:bodyPr spcFirstLastPara="1" wrap="square" lIns="91425" tIns="91425" rIns="91425" bIns="91425" anchor="t" anchorCtr="0">
            <a:noAutofit/>
          </a:bodyPr>
          <a:lstStyle/>
          <a:p>
            <a:pPr>
              <a:lnSpc>
                <a:spcPct val="115000"/>
              </a:lnSpc>
              <a:buClr>
                <a:srgbClr val="000000"/>
              </a:buClr>
              <a:buSzPts val="1400"/>
            </a:pPr>
            <a:endParaRPr lang="en-GB">
              <a:solidFill>
                <a:srgbClr val="574B76"/>
              </a:solidFill>
              <a:latin typeface="Lato"/>
              <a:ea typeface="Lato"/>
              <a:cs typeface="Lato"/>
              <a:sym typeface="Lato"/>
            </a:endParaRPr>
          </a:p>
          <a:p>
            <a:pPr>
              <a:buClr>
                <a:srgbClr val="000000"/>
              </a:buClr>
              <a:buSzPts val="1400"/>
            </a:pPr>
            <a:endParaRPr lang="en-GB">
              <a:solidFill>
                <a:srgbClr val="574B76"/>
              </a:solidFill>
              <a:latin typeface="Lato"/>
              <a:ea typeface="Lato"/>
              <a:cs typeface="Lato"/>
              <a:sym typeface="Lato"/>
            </a:endParaRPr>
          </a:p>
        </p:txBody>
      </p:sp>
      <p:sp>
        <p:nvSpPr>
          <p:cNvPr id="125" name="Google Shape;125;p3"/>
          <p:cNvSpPr txBox="1"/>
          <p:nvPr/>
        </p:nvSpPr>
        <p:spPr>
          <a:xfrm>
            <a:off x="281125" y="731279"/>
            <a:ext cx="5629800" cy="556189"/>
          </a:xfrm>
          <a:prstGeom prst="rect">
            <a:avLst/>
          </a:prstGeom>
          <a:noFill/>
          <a:ln>
            <a:noFill/>
          </a:ln>
        </p:spPr>
        <p:txBody>
          <a:bodyPr spcFirstLastPara="1" wrap="square" lIns="91425" tIns="91425" rIns="91425" bIns="91425" anchor="t" anchorCtr="0">
            <a:noAutofit/>
          </a:bodyPr>
          <a:lstStyle/>
          <a:p>
            <a:pPr>
              <a:lnSpc>
                <a:spcPct val="115000"/>
              </a:lnSpc>
              <a:buClr>
                <a:srgbClr val="000000"/>
              </a:buClr>
              <a:buSzPts val="1400"/>
            </a:pPr>
            <a:r>
              <a:rPr lang="en-GB" dirty="0">
                <a:solidFill>
                  <a:srgbClr val="574B76"/>
                </a:solidFill>
                <a:latin typeface="Lato"/>
                <a:ea typeface="Lato"/>
                <a:cs typeface="Lato"/>
                <a:sym typeface="Lato"/>
              </a:rPr>
              <a:t>The full list of awards for 2024 where partners were given the opportunity to provide input.</a:t>
            </a:r>
          </a:p>
        </p:txBody>
      </p:sp>
      <p:graphicFrame>
        <p:nvGraphicFramePr>
          <p:cNvPr id="13" name="Diagram 12">
            <a:extLst>
              <a:ext uri="{FF2B5EF4-FFF2-40B4-BE49-F238E27FC236}">
                <a16:creationId xmlns:a16="http://schemas.microsoft.com/office/drawing/2014/main" id="{50CD6ABB-1445-841A-3C6B-89BC70456B01}"/>
              </a:ext>
            </a:extLst>
          </p:cNvPr>
          <p:cNvGraphicFramePr/>
          <p:nvPr>
            <p:extLst>
              <p:ext uri="{D42A27DB-BD31-4B8C-83A1-F6EECF244321}">
                <p14:modId xmlns:p14="http://schemas.microsoft.com/office/powerpoint/2010/main" val="1417937461"/>
              </p:ext>
            </p:extLst>
          </p:nvPr>
        </p:nvGraphicFramePr>
        <p:xfrm>
          <a:off x="400625" y="1459148"/>
          <a:ext cx="2748000" cy="33708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14" name="Diagram 13">
            <a:extLst>
              <a:ext uri="{FF2B5EF4-FFF2-40B4-BE49-F238E27FC236}">
                <a16:creationId xmlns:a16="http://schemas.microsoft.com/office/drawing/2014/main" id="{CD9D49F8-9689-44A7-5267-F3530996998F}"/>
              </a:ext>
            </a:extLst>
          </p:cNvPr>
          <p:cNvGraphicFramePr/>
          <p:nvPr>
            <p:extLst>
              <p:ext uri="{D42A27DB-BD31-4B8C-83A1-F6EECF244321}">
                <p14:modId xmlns:p14="http://schemas.microsoft.com/office/powerpoint/2010/main" val="1205331704"/>
              </p:ext>
            </p:extLst>
          </p:nvPr>
        </p:nvGraphicFramePr>
        <p:xfrm>
          <a:off x="2963793" y="1465587"/>
          <a:ext cx="3404351" cy="2892900"/>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15" name="Google Shape;154;p6">
            <a:extLst>
              <a:ext uri="{FF2B5EF4-FFF2-40B4-BE49-F238E27FC236}">
                <a16:creationId xmlns:a16="http://schemas.microsoft.com/office/drawing/2014/main" id="{EAA9A42C-62B1-AA73-37BA-2EFFA5EB7A0A}"/>
              </a:ext>
            </a:extLst>
          </p:cNvPr>
          <p:cNvSpPr txBox="1"/>
          <p:nvPr/>
        </p:nvSpPr>
        <p:spPr>
          <a:xfrm>
            <a:off x="281125" y="295228"/>
            <a:ext cx="5264400" cy="442800"/>
          </a:xfrm>
          <a:prstGeom prst="rect">
            <a:avLst/>
          </a:prstGeom>
          <a:noFill/>
          <a:ln>
            <a:noFill/>
          </a:ln>
        </p:spPr>
        <p:txBody>
          <a:bodyPr spcFirstLastPara="1" wrap="square" lIns="91425" tIns="91425" rIns="91425" bIns="91425" anchor="t" anchorCtr="0">
            <a:noAutofit/>
          </a:bodyPr>
          <a:lstStyle/>
          <a:p>
            <a:pPr>
              <a:buClr>
                <a:srgbClr val="000000"/>
              </a:buClr>
              <a:buSzPts val="1800"/>
            </a:pPr>
            <a:r>
              <a:rPr lang="en-GB" sz="1800" dirty="0">
                <a:solidFill>
                  <a:srgbClr val="574B76"/>
                </a:solidFill>
                <a:latin typeface="Lato"/>
                <a:ea typeface="Lato"/>
                <a:cs typeface="Lato"/>
                <a:sym typeface="Lato"/>
              </a:rPr>
              <a:t>2024 Award Categories</a:t>
            </a:r>
          </a:p>
        </p:txBody>
      </p:sp>
      <p:pic>
        <p:nvPicPr>
          <p:cNvPr id="16" name="Picture 15" descr="A black background with white text&#10;&#10;Description automatically generated">
            <a:extLst>
              <a:ext uri="{FF2B5EF4-FFF2-40B4-BE49-F238E27FC236}">
                <a16:creationId xmlns:a16="http://schemas.microsoft.com/office/drawing/2014/main" id="{5DC1289B-653F-C7AE-BD78-FFD33C335A9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604556" y="335444"/>
            <a:ext cx="2464800" cy="416606"/>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pic>
        <p:nvPicPr>
          <p:cNvPr id="120" name="Google Shape;120;p3"/>
          <p:cNvPicPr preferRelativeResize="0"/>
          <p:nvPr/>
        </p:nvPicPr>
        <p:blipFill rotWithShape="1">
          <a:blip r:embed="rId3">
            <a:alphaModFix/>
          </a:blip>
          <a:srcRect/>
          <a:stretch/>
        </p:blipFill>
        <p:spPr>
          <a:xfrm>
            <a:off x="0" y="3720"/>
            <a:ext cx="9144000" cy="5136064"/>
          </a:xfrm>
          <a:prstGeom prst="rect">
            <a:avLst/>
          </a:prstGeom>
          <a:noFill/>
          <a:ln>
            <a:noFill/>
          </a:ln>
        </p:spPr>
      </p:pic>
      <p:cxnSp>
        <p:nvCxnSpPr>
          <p:cNvPr id="123" name="Google Shape;123;p3"/>
          <p:cNvCxnSpPr/>
          <p:nvPr/>
        </p:nvCxnSpPr>
        <p:spPr>
          <a:xfrm>
            <a:off x="400625" y="794225"/>
            <a:ext cx="555300" cy="0"/>
          </a:xfrm>
          <a:prstGeom prst="straightConnector1">
            <a:avLst/>
          </a:prstGeom>
          <a:noFill/>
          <a:ln w="9525" cap="flat" cmpd="sng">
            <a:solidFill>
              <a:srgbClr val="574B76"/>
            </a:solidFill>
            <a:prstDash val="solid"/>
            <a:round/>
            <a:headEnd type="none" w="sm" len="sm"/>
            <a:tailEnd type="none" w="sm" len="sm"/>
          </a:ln>
        </p:spPr>
      </p:cxnSp>
      <p:sp>
        <p:nvSpPr>
          <p:cNvPr id="124" name="Google Shape;124;p3"/>
          <p:cNvSpPr txBox="1"/>
          <p:nvPr/>
        </p:nvSpPr>
        <p:spPr>
          <a:xfrm>
            <a:off x="281125" y="4582600"/>
            <a:ext cx="393600" cy="313200"/>
          </a:xfrm>
          <a:prstGeom prst="rect">
            <a:avLst/>
          </a:prstGeom>
          <a:noFill/>
          <a:ln>
            <a:noFill/>
          </a:ln>
        </p:spPr>
        <p:txBody>
          <a:bodyPr spcFirstLastPara="1" wrap="square" lIns="91425" tIns="91425" rIns="91425" bIns="91425" anchor="t" anchorCtr="0">
            <a:noAutofit/>
          </a:bodyPr>
          <a:lstStyle/>
          <a:p>
            <a:pPr>
              <a:lnSpc>
                <a:spcPct val="115000"/>
              </a:lnSpc>
              <a:buClr>
                <a:srgbClr val="000000"/>
              </a:buClr>
              <a:buSzPts val="1400"/>
            </a:pPr>
            <a:endParaRPr lang="en-GB">
              <a:solidFill>
                <a:srgbClr val="574B76"/>
              </a:solidFill>
              <a:latin typeface="Lato"/>
              <a:ea typeface="Lato"/>
              <a:cs typeface="Lato"/>
              <a:sym typeface="Lato"/>
            </a:endParaRPr>
          </a:p>
          <a:p>
            <a:pPr>
              <a:buClr>
                <a:srgbClr val="000000"/>
              </a:buClr>
              <a:buSzPts val="1400"/>
            </a:pPr>
            <a:endParaRPr lang="en-GB">
              <a:solidFill>
                <a:srgbClr val="574B76"/>
              </a:solidFill>
              <a:latin typeface="Lato"/>
              <a:ea typeface="Lato"/>
              <a:cs typeface="Lato"/>
              <a:sym typeface="Lato"/>
            </a:endParaRPr>
          </a:p>
        </p:txBody>
      </p:sp>
      <p:sp>
        <p:nvSpPr>
          <p:cNvPr id="125" name="Google Shape;125;p3"/>
          <p:cNvSpPr txBox="1"/>
          <p:nvPr/>
        </p:nvSpPr>
        <p:spPr>
          <a:xfrm>
            <a:off x="281125" y="731279"/>
            <a:ext cx="5629800" cy="556189"/>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400"/>
              <a:buFont typeface="Arial"/>
              <a:buNone/>
            </a:pPr>
            <a:r>
              <a:rPr lang="en-GB" sz="1400" b="0" i="0" u="none" strike="noStrike" cap="none" dirty="0">
                <a:solidFill>
                  <a:srgbClr val="574B76"/>
                </a:solidFill>
                <a:latin typeface="Lato"/>
                <a:ea typeface="Lato"/>
                <a:cs typeface="Lato"/>
                <a:sym typeface="Lato"/>
              </a:rPr>
              <a:t>The Small Cap Awards 2024 ceremony took place on the 13th June</a:t>
            </a:r>
            <a:r>
              <a:rPr lang="en-GB" dirty="0">
                <a:solidFill>
                  <a:srgbClr val="574B76"/>
                </a:solidFill>
                <a:latin typeface="Lato"/>
                <a:ea typeface="Lato"/>
                <a:cs typeface="Lato"/>
                <a:sym typeface="Lato"/>
              </a:rPr>
              <a:t>.</a:t>
            </a:r>
            <a:endParaRPr lang="en-GB" sz="1400" b="0" i="0" u="none" strike="noStrike" cap="none" dirty="0">
              <a:solidFill>
                <a:srgbClr val="574B76"/>
              </a:solidFill>
              <a:latin typeface="Lato"/>
              <a:ea typeface="Lato"/>
              <a:cs typeface="Lato"/>
              <a:sym typeface="Lato"/>
            </a:endParaRPr>
          </a:p>
        </p:txBody>
      </p:sp>
      <p:graphicFrame>
        <p:nvGraphicFramePr>
          <p:cNvPr id="14" name="Diagram 13">
            <a:extLst>
              <a:ext uri="{FF2B5EF4-FFF2-40B4-BE49-F238E27FC236}">
                <a16:creationId xmlns:a16="http://schemas.microsoft.com/office/drawing/2014/main" id="{CD9D49F8-9689-44A7-5267-F3530996998F}"/>
              </a:ext>
            </a:extLst>
          </p:cNvPr>
          <p:cNvGraphicFramePr/>
          <p:nvPr>
            <p:extLst>
              <p:ext uri="{D42A27DB-BD31-4B8C-83A1-F6EECF244321}">
                <p14:modId xmlns:p14="http://schemas.microsoft.com/office/powerpoint/2010/main" val="3519861737"/>
              </p:ext>
            </p:extLst>
          </p:nvPr>
        </p:nvGraphicFramePr>
        <p:xfrm>
          <a:off x="2913325" y="1287468"/>
          <a:ext cx="3404351" cy="28929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5" name="Google Shape;154;p6">
            <a:extLst>
              <a:ext uri="{FF2B5EF4-FFF2-40B4-BE49-F238E27FC236}">
                <a16:creationId xmlns:a16="http://schemas.microsoft.com/office/drawing/2014/main" id="{EAA9A42C-62B1-AA73-37BA-2EFFA5EB7A0A}"/>
              </a:ext>
            </a:extLst>
          </p:cNvPr>
          <p:cNvSpPr txBox="1"/>
          <p:nvPr/>
        </p:nvSpPr>
        <p:spPr>
          <a:xfrm>
            <a:off x="281125" y="295228"/>
            <a:ext cx="5264400" cy="442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GB" sz="1800" b="0" i="0" u="none" strike="noStrike" cap="none" dirty="0">
                <a:solidFill>
                  <a:srgbClr val="574B76"/>
                </a:solidFill>
                <a:latin typeface="Lato"/>
                <a:ea typeface="Lato"/>
                <a:cs typeface="Lato"/>
                <a:sym typeface="Lato"/>
              </a:rPr>
              <a:t>Categories and 2024 Winners</a:t>
            </a:r>
          </a:p>
        </p:txBody>
      </p:sp>
      <p:pic>
        <p:nvPicPr>
          <p:cNvPr id="16" name="Picture 15" descr="A black background with white text&#10;&#10;Description automatically generated">
            <a:extLst>
              <a:ext uri="{FF2B5EF4-FFF2-40B4-BE49-F238E27FC236}">
                <a16:creationId xmlns:a16="http://schemas.microsoft.com/office/drawing/2014/main" id="{5DC1289B-653F-C7AE-BD78-FFD33C335A9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604556" y="335444"/>
            <a:ext cx="2464800" cy="416606"/>
          </a:xfrm>
          <a:prstGeom prst="rect">
            <a:avLst/>
          </a:prstGeom>
        </p:spPr>
      </p:pic>
      <p:graphicFrame>
        <p:nvGraphicFramePr>
          <p:cNvPr id="2" name="Diagram 1">
            <a:extLst>
              <a:ext uri="{FF2B5EF4-FFF2-40B4-BE49-F238E27FC236}">
                <a16:creationId xmlns:a16="http://schemas.microsoft.com/office/drawing/2014/main" id="{0CCBBE37-E1EA-308F-ED4A-CCA8D577C7D5}"/>
              </a:ext>
            </a:extLst>
          </p:cNvPr>
          <p:cNvGraphicFramePr/>
          <p:nvPr>
            <p:extLst>
              <p:ext uri="{D42A27DB-BD31-4B8C-83A1-F6EECF244321}">
                <p14:modId xmlns:p14="http://schemas.microsoft.com/office/powerpoint/2010/main" val="2909521576"/>
              </p:ext>
            </p:extLst>
          </p:nvPr>
        </p:nvGraphicFramePr>
        <p:xfrm>
          <a:off x="281125" y="1294217"/>
          <a:ext cx="3404351" cy="2892900"/>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grpSp>
        <p:nvGrpSpPr>
          <p:cNvPr id="3" name="Group 2">
            <a:extLst>
              <a:ext uri="{FF2B5EF4-FFF2-40B4-BE49-F238E27FC236}">
                <a16:creationId xmlns:a16="http://schemas.microsoft.com/office/drawing/2014/main" id="{B0940C3D-0076-D161-E17D-84B412871F60}"/>
              </a:ext>
            </a:extLst>
          </p:cNvPr>
          <p:cNvGrpSpPr/>
          <p:nvPr/>
        </p:nvGrpSpPr>
        <p:grpSpPr>
          <a:xfrm>
            <a:off x="2176249" y="4356571"/>
            <a:ext cx="2263893" cy="385906"/>
            <a:chOff x="666705" y="2506253"/>
            <a:chExt cx="2263893" cy="385906"/>
          </a:xfrm>
        </p:grpSpPr>
        <p:sp>
          <p:nvSpPr>
            <p:cNvPr id="4" name="Arrow: Pentagon 3">
              <a:extLst>
                <a:ext uri="{FF2B5EF4-FFF2-40B4-BE49-F238E27FC236}">
                  <a16:creationId xmlns:a16="http://schemas.microsoft.com/office/drawing/2014/main" id="{D895344E-FD13-A909-98F5-5E5C3BF1D03E}"/>
                </a:ext>
              </a:extLst>
            </p:cNvPr>
            <p:cNvSpPr/>
            <p:nvPr/>
          </p:nvSpPr>
          <p:spPr>
            <a:xfrm rot="10800000">
              <a:off x="666705" y="2506253"/>
              <a:ext cx="2263893" cy="385906"/>
            </a:xfrm>
            <a:prstGeom prst="homePlate">
              <a:avLst/>
            </a:prstGeom>
            <a:solidFill>
              <a:srgbClr val="584B77"/>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GB"/>
            </a:p>
          </p:txBody>
        </p:sp>
        <p:sp>
          <p:nvSpPr>
            <p:cNvPr id="5" name="Arrow: Pentagon 4">
              <a:extLst>
                <a:ext uri="{FF2B5EF4-FFF2-40B4-BE49-F238E27FC236}">
                  <a16:creationId xmlns:a16="http://schemas.microsoft.com/office/drawing/2014/main" id="{F0FD42B3-C4B8-775E-7E5C-36AE37E131AF}"/>
                </a:ext>
              </a:extLst>
            </p:cNvPr>
            <p:cNvSpPr txBox="1"/>
            <p:nvPr/>
          </p:nvSpPr>
          <p:spPr>
            <a:xfrm rot="21600000">
              <a:off x="763181" y="2506253"/>
              <a:ext cx="2167417" cy="38590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0174" tIns="30480" rIns="56896" bIns="30480" numCol="1" spcCol="1270" anchor="ctr" anchorCtr="0">
              <a:noAutofit/>
            </a:bodyPr>
            <a:lstStyle/>
            <a:p>
              <a:pPr marL="0" lvl="0" indent="0" algn="ctr" defTabSz="355600">
                <a:lnSpc>
                  <a:spcPct val="90000"/>
                </a:lnSpc>
                <a:spcBef>
                  <a:spcPct val="0"/>
                </a:spcBef>
                <a:spcAft>
                  <a:spcPct val="35000"/>
                </a:spcAft>
                <a:buNone/>
              </a:pPr>
              <a:r>
                <a:rPr lang="en-US" sz="800" kern="1200" dirty="0">
                  <a:latin typeface="Lato" panose="020F0502020204030203" pitchFamily="34" charset="0"/>
                  <a:ea typeface="Lato" panose="020F0502020204030203" pitchFamily="34" charset="0"/>
                  <a:cs typeface="Lato" panose="020F0502020204030203" pitchFamily="34" charset="0"/>
                </a:rPr>
                <a:t>Lifetime Achievement Award – </a:t>
              </a:r>
            </a:p>
            <a:p>
              <a:pPr marL="0" lvl="0" indent="0" algn="ctr" defTabSz="355600">
                <a:lnSpc>
                  <a:spcPct val="90000"/>
                </a:lnSpc>
                <a:spcBef>
                  <a:spcPct val="0"/>
                </a:spcBef>
                <a:spcAft>
                  <a:spcPct val="35000"/>
                </a:spcAft>
                <a:buNone/>
              </a:pPr>
              <a:r>
                <a:rPr lang="en-US" sz="800" kern="1200" dirty="0">
                  <a:latin typeface="Lato" panose="020F0502020204030203" pitchFamily="34" charset="0"/>
                  <a:ea typeface="Lato" panose="020F0502020204030203" pitchFamily="34" charset="0"/>
                  <a:cs typeface="Lato" panose="020F0502020204030203" pitchFamily="34" charset="0"/>
                </a:rPr>
                <a:t>David Stirling</a:t>
              </a:r>
              <a:endParaRPr lang="en-GB" sz="800" kern="1200" dirty="0">
                <a:latin typeface="Lato" panose="020F0502020204030203" pitchFamily="34" charset="0"/>
                <a:ea typeface="Lato" panose="020F0502020204030203" pitchFamily="34" charset="0"/>
                <a:cs typeface="Lato" panose="020F0502020204030203" pitchFamily="34" charset="0"/>
              </a:endParaRPr>
            </a:p>
          </p:txBody>
        </p:sp>
      </p:grpSp>
      <p:sp>
        <p:nvSpPr>
          <p:cNvPr id="6" name="Oval 5" descr="Trophy with solid fill">
            <a:extLst>
              <a:ext uri="{FF2B5EF4-FFF2-40B4-BE49-F238E27FC236}">
                <a16:creationId xmlns:a16="http://schemas.microsoft.com/office/drawing/2014/main" id="{7627AF63-4C1A-99CF-D7FA-FC56698FC50B}"/>
              </a:ext>
            </a:extLst>
          </p:cNvPr>
          <p:cNvSpPr/>
          <p:nvPr/>
        </p:nvSpPr>
        <p:spPr>
          <a:xfrm>
            <a:off x="2079772" y="4363320"/>
            <a:ext cx="385906" cy="385906"/>
          </a:xfrm>
          <a:prstGeom prst="ellipse">
            <a:avLst/>
          </a:prstGeom>
          <a: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GB"/>
          </a:p>
        </p:txBody>
      </p:sp>
    </p:spTree>
    <p:extLst>
      <p:ext uri="{BB962C8B-B14F-4D97-AF65-F5344CB8AC3E}">
        <p14:creationId xmlns:p14="http://schemas.microsoft.com/office/powerpoint/2010/main" val="39296723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pic>
        <p:nvPicPr>
          <p:cNvPr id="164" name="Google Shape;164;p7"/>
          <p:cNvPicPr preferRelativeResize="0"/>
          <p:nvPr/>
        </p:nvPicPr>
        <p:blipFill rotWithShape="1">
          <a:blip r:embed="rId3">
            <a:alphaModFix/>
          </a:blip>
          <a:srcRect/>
          <a:stretch/>
        </p:blipFill>
        <p:spPr>
          <a:xfrm>
            <a:off x="0" y="0"/>
            <a:ext cx="9157256" cy="5143501"/>
          </a:xfrm>
          <a:prstGeom prst="rect">
            <a:avLst/>
          </a:prstGeom>
          <a:noFill/>
          <a:ln>
            <a:noFill/>
          </a:ln>
        </p:spPr>
      </p:pic>
      <p:sp>
        <p:nvSpPr>
          <p:cNvPr id="165" name="Google Shape;165;p7"/>
          <p:cNvSpPr txBox="1"/>
          <p:nvPr/>
        </p:nvSpPr>
        <p:spPr>
          <a:xfrm>
            <a:off x="281125" y="309250"/>
            <a:ext cx="6055200" cy="720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dirty="0">
                <a:solidFill>
                  <a:srgbClr val="574B76"/>
                </a:solidFill>
                <a:latin typeface="Lato"/>
                <a:ea typeface="Lato"/>
                <a:cs typeface="Lato"/>
                <a:sym typeface="Lato"/>
              </a:rPr>
              <a:t>We are now inviting sponsors and partners for 2024/25</a:t>
            </a:r>
            <a:endParaRPr sz="1800" b="0" i="0" u="none" strike="noStrike" cap="none" dirty="0">
              <a:solidFill>
                <a:srgbClr val="574B76"/>
              </a:solidFill>
              <a:latin typeface="Lato"/>
              <a:ea typeface="Lato"/>
              <a:cs typeface="Lato"/>
              <a:sym typeface="Lato"/>
            </a:endParaRPr>
          </a:p>
        </p:txBody>
      </p:sp>
      <p:sp>
        <p:nvSpPr>
          <p:cNvPr id="166" name="Google Shape;166;p7"/>
          <p:cNvSpPr txBox="1"/>
          <p:nvPr/>
        </p:nvSpPr>
        <p:spPr>
          <a:xfrm>
            <a:off x="535259" y="1187048"/>
            <a:ext cx="5801066" cy="3816132"/>
          </a:xfrm>
          <a:prstGeom prst="rect">
            <a:avLst/>
          </a:prstGeom>
          <a:noFill/>
          <a:ln>
            <a:noFill/>
          </a:ln>
        </p:spPr>
        <p:txBody>
          <a:bodyPr spcFirstLastPara="1" wrap="square" lIns="91425" tIns="91425" rIns="91425" bIns="91425" anchor="t" anchorCtr="0">
            <a:noAutofit/>
          </a:bodyPr>
          <a:lstStyle/>
          <a:p>
            <a:pPr marL="158750" marR="0" lvl="0" algn="l" rtl="0">
              <a:lnSpc>
                <a:spcPct val="115000"/>
              </a:lnSpc>
              <a:spcBef>
                <a:spcPts val="0"/>
              </a:spcBef>
              <a:spcAft>
                <a:spcPts val="0"/>
              </a:spcAft>
              <a:buClr>
                <a:srgbClr val="574B76"/>
              </a:buClr>
              <a:buSzPts val="1100"/>
            </a:pPr>
            <a:r>
              <a:rPr lang="en" sz="1400" b="0" i="0" u="none" strike="noStrike" cap="none" dirty="0">
                <a:solidFill>
                  <a:srgbClr val="574B76"/>
                </a:solidFill>
                <a:latin typeface="Lato"/>
                <a:ea typeface="Lato"/>
                <a:cs typeface="Lato"/>
                <a:sym typeface="Lato"/>
              </a:rPr>
              <a:t>Enhance image and visibility as a lead supporter of growth equity</a:t>
            </a:r>
            <a:endParaRPr sz="1400" b="0" i="0" u="none" strike="noStrike" cap="none" dirty="0">
              <a:solidFill>
                <a:srgbClr val="574B76"/>
              </a:solidFill>
              <a:latin typeface="Lato"/>
              <a:ea typeface="Lato"/>
              <a:cs typeface="Lato"/>
              <a:sym typeface="Lato"/>
            </a:endParaRPr>
          </a:p>
          <a:p>
            <a:pPr marR="0" lvl="0" algn="l" rtl="0">
              <a:lnSpc>
                <a:spcPct val="115000"/>
              </a:lnSpc>
              <a:spcBef>
                <a:spcPts val="0"/>
              </a:spcBef>
              <a:spcAft>
                <a:spcPts val="0"/>
              </a:spcAft>
              <a:buClr>
                <a:srgbClr val="000000"/>
              </a:buClr>
              <a:buSzPts val="1400"/>
            </a:pPr>
            <a:endParaRPr sz="1400" b="0" i="0" u="none" strike="noStrike" cap="none" dirty="0">
              <a:solidFill>
                <a:srgbClr val="574B76"/>
              </a:solidFill>
              <a:latin typeface="Lato"/>
              <a:ea typeface="Lato"/>
              <a:cs typeface="Lato"/>
              <a:sym typeface="Lato"/>
            </a:endParaRPr>
          </a:p>
          <a:p>
            <a:pPr marL="158750" marR="0" lvl="0" algn="l" rtl="0">
              <a:lnSpc>
                <a:spcPct val="115000"/>
              </a:lnSpc>
              <a:spcBef>
                <a:spcPts val="0"/>
              </a:spcBef>
              <a:spcAft>
                <a:spcPts val="0"/>
              </a:spcAft>
              <a:buClr>
                <a:srgbClr val="574B76"/>
              </a:buClr>
              <a:buSzPts val="1100"/>
            </a:pPr>
            <a:r>
              <a:rPr lang="en" sz="1400" b="0" i="0" u="none" strike="noStrike" cap="none" dirty="0">
                <a:solidFill>
                  <a:srgbClr val="574B76"/>
                </a:solidFill>
                <a:latin typeface="Lato"/>
                <a:ea typeface="Lato"/>
                <a:cs typeface="Lato"/>
                <a:sym typeface="Lato"/>
              </a:rPr>
              <a:t>Differentiate your firm from competitors</a:t>
            </a:r>
            <a:endParaRPr sz="1400" b="0" i="0" u="none" strike="noStrike" cap="none" dirty="0">
              <a:solidFill>
                <a:srgbClr val="574B76"/>
              </a:solidFill>
              <a:latin typeface="Lato"/>
              <a:ea typeface="Lato"/>
              <a:cs typeface="Lato"/>
              <a:sym typeface="Lato"/>
            </a:endParaRPr>
          </a:p>
          <a:p>
            <a:pPr marR="0" lvl="0" algn="l" rtl="0">
              <a:lnSpc>
                <a:spcPct val="115000"/>
              </a:lnSpc>
              <a:spcBef>
                <a:spcPts val="0"/>
              </a:spcBef>
              <a:spcAft>
                <a:spcPts val="0"/>
              </a:spcAft>
              <a:buClr>
                <a:srgbClr val="000000"/>
              </a:buClr>
              <a:buSzPts val="1400"/>
            </a:pPr>
            <a:endParaRPr sz="1400" b="0" i="0" u="none" strike="noStrike" cap="none" dirty="0">
              <a:solidFill>
                <a:srgbClr val="574B76"/>
              </a:solidFill>
              <a:latin typeface="Lato"/>
              <a:ea typeface="Lato"/>
              <a:cs typeface="Lato"/>
              <a:sym typeface="Lato"/>
            </a:endParaRPr>
          </a:p>
          <a:p>
            <a:pPr marL="158750" marR="0" lvl="0" algn="l" rtl="0">
              <a:lnSpc>
                <a:spcPct val="115000"/>
              </a:lnSpc>
              <a:spcBef>
                <a:spcPts val="0"/>
              </a:spcBef>
              <a:spcAft>
                <a:spcPts val="0"/>
              </a:spcAft>
              <a:buClr>
                <a:srgbClr val="574B76"/>
              </a:buClr>
              <a:buSzPts val="1100"/>
            </a:pPr>
            <a:r>
              <a:rPr lang="en" sz="1400" b="0" i="0" u="none" strike="noStrike" cap="none" dirty="0">
                <a:solidFill>
                  <a:srgbClr val="574B76"/>
                </a:solidFill>
                <a:latin typeface="Lato"/>
                <a:ea typeface="Lato"/>
                <a:cs typeface="Lato"/>
                <a:sym typeface="Lato"/>
              </a:rPr>
              <a:t>Unique opportunity to position products and services at the same time as being perceived as a benefactor for UK small cap growth</a:t>
            </a:r>
            <a:endParaRPr sz="1400" b="0" i="0" u="none" strike="noStrike" cap="none" dirty="0">
              <a:solidFill>
                <a:srgbClr val="574B76"/>
              </a:solidFill>
              <a:latin typeface="Lato"/>
              <a:ea typeface="Lato"/>
              <a:cs typeface="Lato"/>
              <a:sym typeface="Lato"/>
            </a:endParaRPr>
          </a:p>
          <a:p>
            <a:pPr marR="0" lvl="0" algn="l" rtl="0">
              <a:lnSpc>
                <a:spcPct val="115000"/>
              </a:lnSpc>
              <a:spcBef>
                <a:spcPts val="0"/>
              </a:spcBef>
              <a:spcAft>
                <a:spcPts val="0"/>
              </a:spcAft>
              <a:buClr>
                <a:srgbClr val="000000"/>
              </a:buClr>
              <a:buSzPts val="1400"/>
            </a:pPr>
            <a:endParaRPr sz="1400" b="0" i="0" u="none" strike="noStrike" cap="none" dirty="0">
              <a:solidFill>
                <a:srgbClr val="574B76"/>
              </a:solidFill>
              <a:latin typeface="Lato"/>
              <a:ea typeface="Lato"/>
              <a:cs typeface="Lato"/>
              <a:sym typeface="Lato"/>
            </a:endParaRPr>
          </a:p>
          <a:p>
            <a:pPr marL="158750" marR="0" lvl="0" algn="l" rtl="0">
              <a:lnSpc>
                <a:spcPct val="115000"/>
              </a:lnSpc>
              <a:spcBef>
                <a:spcPts val="0"/>
              </a:spcBef>
              <a:spcAft>
                <a:spcPts val="0"/>
              </a:spcAft>
              <a:buClr>
                <a:srgbClr val="574B76"/>
              </a:buClr>
              <a:buSzPts val="1100"/>
            </a:pPr>
            <a:r>
              <a:rPr lang="en" sz="1400" b="0" i="0" u="none" strike="noStrike" cap="none" dirty="0">
                <a:solidFill>
                  <a:srgbClr val="574B76"/>
                </a:solidFill>
                <a:latin typeface="Lato"/>
                <a:ea typeface="Lato"/>
                <a:cs typeface="Lato"/>
                <a:sym typeface="Lato"/>
              </a:rPr>
              <a:t>Generate top level leads</a:t>
            </a:r>
            <a:endParaRPr sz="1400" b="0" i="0" u="none" strike="noStrike" cap="none" dirty="0">
              <a:solidFill>
                <a:srgbClr val="574B76"/>
              </a:solidFill>
              <a:latin typeface="Lato"/>
              <a:ea typeface="Lato"/>
              <a:cs typeface="Lato"/>
              <a:sym typeface="Lato"/>
            </a:endParaRPr>
          </a:p>
          <a:p>
            <a:pPr marR="0" lvl="0" algn="l" rtl="0">
              <a:lnSpc>
                <a:spcPct val="115000"/>
              </a:lnSpc>
              <a:spcBef>
                <a:spcPts val="0"/>
              </a:spcBef>
              <a:spcAft>
                <a:spcPts val="0"/>
              </a:spcAft>
              <a:buClr>
                <a:srgbClr val="000000"/>
              </a:buClr>
              <a:buSzPts val="1400"/>
            </a:pPr>
            <a:endParaRPr sz="1400" b="0" i="0" u="none" strike="noStrike" cap="none" dirty="0">
              <a:solidFill>
                <a:srgbClr val="574B76"/>
              </a:solidFill>
              <a:latin typeface="Lato"/>
              <a:ea typeface="Lato"/>
              <a:cs typeface="Lato"/>
              <a:sym typeface="Lato"/>
            </a:endParaRPr>
          </a:p>
          <a:p>
            <a:pPr marL="158750" marR="0" lvl="0" algn="l" rtl="0">
              <a:lnSpc>
                <a:spcPct val="115000"/>
              </a:lnSpc>
              <a:spcBef>
                <a:spcPts val="0"/>
              </a:spcBef>
              <a:spcAft>
                <a:spcPts val="0"/>
              </a:spcAft>
              <a:buClr>
                <a:srgbClr val="574B76"/>
              </a:buClr>
              <a:buSzPts val="1100"/>
            </a:pPr>
            <a:r>
              <a:rPr lang="en" sz="1400" b="0" i="0" u="none" strike="noStrike" cap="none" dirty="0">
                <a:solidFill>
                  <a:srgbClr val="574B76"/>
                </a:solidFill>
                <a:latin typeface="Lato"/>
                <a:ea typeface="Lato"/>
                <a:cs typeface="Lato"/>
                <a:sym typeface="Lato"/>
              </a:rPr>
              <a:t>Widen your network with other potential business partners</a:t>
            </a:r>
            <a:endParaRPr sz="1400" b="0" i="0" u="none" strike="noStrike" cap="none" dirty="0">
              <a:solidFill>
                <a:srgbClr val="574B76"/>
              </a:solidFill>
              <a:latin typeface="Lato"/>
              <a:ea typeface="Lato"/>
              <a:cs typeface="Lato"/>
              <a:sym typeface="Lato"/>
            </a:endParaRPr>
          </a:p>
          <a:p>
            <a:pPr marR="0" lvl="0" algn="l" rtl="0">
              <a:lnSpc>
                <a:spcPct val="115000"/>
              </a:lnSpc>
              <a:spcBef>
                <a:spcPts val="0"/>
              </a:spcBef>
              <a:spcAft>
                <a:spcPts val="0"/>
              </a:spcAft>
              <a:buClr>
                <a:srgbClr val="000000"/>
              </a:buClr>
              <a:buSzPts val="1400"/>
            </a:pPr>
            <a:endParaRPr sz="1400" b="0" i="0" u="none" strike="noStrike" cap="none" dirty="0">
              <a:solidFill>
                <a:srgbClr val="574B76"/>
              </a:solidFill>
              <a:latin typeface="Lato"/>
              <a:ea typeface="Lato"/>
              <a:cs typeface="Lato"/>
              <a:sym typeface="Lato"/>
            </a:endParaRPr>
          </a:p>
          <a:p>
            <a:pPr marL="158750" marR="0" lvl="0" algn="l" rtl="0">
              <a:lnSpc>
                <a:spcPct val="115000"/>
              </a:lnSpc>
              <a:spcBef>
                <a:spcPts val="0"/>
              </a:spcBef>
              <a:spcAft>
                <a:spcPts val="0"/>
              </a:spcAft>
              <a:buClr>
                <a:srgbClr val="574B76"/>
              </a:buClr>
              <a:buSzPts val="1100"/>
            </a:pPr>
            <a:r>
              <a:rPr lang="en" sz="1400" b="0" i="0" u="none" strike="noStrike" cap="none" dirty="0">
                <a:solidFill>
                  <a:srgbClr val="574B76"/>
                </a:solidFill>
                <a:latin typeface="Lato"/>
                <a:ea typeface="Lato"/>
                <a:cs typeface="Lato"/>
                <a:sym typeface="Lato"/>
              </a:rPr>
              <a:t>Build strong relationships with other industry leaders</a:t>
            </a:r>
            <a:endParaRPr sz="1400" b="0" i="0" u="none" strike="noStrike" cap="none" dirty="0">
              <a:solidFill>
                <a:srgbClr val="574B76"/>
              </a:solidFill>
              <a:latin typeface="Lato"/>
              <a:ea typeface="Lato"/>
              <a:cs typeface="Lato"/>
              <a:sym typeface="Lato"/>
            </a:endParaRPr>
          </a:p>
          <a:p>
            <a:pPr marR="0" lvl="0" algn="l" rtl="0">
              <a:lnSpc>
                <a:spcPct val="115000"/>
              </a:lnSpc>
              <a:spcBef>
                <a:spcPts val="0"/>
              </a:spcBef>
              <a:spcAft>
                <a:spcPts val="0"/>
              </a:spcAft>
              <a:buClr>
                <a:srgbClr val="000000"/>
              </a:buClr>
              <a:buSzPts val="1400"/>
            </a:pPr>
            <a:endParaRPr sz="1400" b="0" i="0" u="none" strike="noStrike" cap="none" dirty="0">
              <a:solidFill>
                <a:srgbClr val="574B76"/>
              </a:solidFill>
              <a:latin typeface="Lato"/>
              <a:ea typeface="Lato"/>
              <a:cs typeface="Lato"/>
              <a:sym typeface="Lato"/>
            </a:endParaRPr>
          </a:p>
          <a:p>
            <a:pPr marL="158750" marR="0" lvl="0" algn="l" rtl="0">
              <a:lnSpc>
                <a:spcPct val="115000"/>
              </a:lnSpc>
              <a:spcBef>
                <a:spcPts val="0"/>
              </a:spcBef>
              <a:spcAft>
                <a:spcPts val="0"/>
              </a:spcAft>
              <a:buClr>
                <a:srgbClr val="574B76"/>
              </a:buClr>
              <a:buSzPts val="1100"/>
            </a:pPr>
            <a:r>
              <a:rPr lang="en" sz="1400" b="0" i="0" u="none" strike="noStrike" cap="none" dirty="0">
                <a:solidFill>
                  <a:srgbClr val="574B76"/>
                </a:solidFill>
                <a:latin typeface="Lato"/>
                <a:ea typeface="Lato"/>
                <a:cs typeface="Lato"/>
                <a:sym typeface="Lato"/>
              </a:rPr>
              <a:t>Create a platform to generate press stories</a:t>
            </a:r>
            <a:endParaRPr sz="1400" b="0" i="0" u="none" strike="noStrike" cap="none" dirty="0">
              <a:solidFill>
                <a:srgbClr val="574B76"/>
              </a:solidFill>
              <a:latin typeface="Lato"/>
              <a:ea typeface="Lato"/>
              <a:cs typeface="Lato"/>
              <a:sym typeface="Lato"/>
            </a:endParaRPr>
          </a:p>
          <a:p>
            <a:pPr marL="0" marR="0" lvl="0" indent="0" algn="l" rtl="0">
              <a:lnSpc>
                <a:spcPct val="115000"/>
              </a:lnSpc>
              <a:spcBef>
                <a:spcPts val="0"/>
              </a:spcBef>
              <a:spcAft>
                <a:spcPts val="0"/>
              </a:spcAft>
              <a:buClr>
                <a:srgbClr val="000000"/>
              </a:buClr>
              <a:buSzPts val="1400"/>
              <a:buFont typeface="Arial"/>
              <a:buNone/>
            </a:pPr>
            <a:endParaRPr sz="1400" b="0" i="0" u="none" strike="noStrike" cap="none" dirty="0">
              <a:solidFill>
                <a:srgbClr val="574B76"/>
              </a:solidFill>
              <a:latin typeface="Lato"/>
              <a:ea typeface="Lato"/>
              <a:cs typeface="Lato"/>
              <a:sym typeface="Lato"/>
            </a:endParaRPr>
          </a:p>
          <a:p>
            <a:pPr marL="0" marR="0" lvl="0" indent="0" algn="l" rtl="0">
              <a:lnSpc>
                <a:spcPct val="115000"/>
              </a:lnSpc>
              <a:spcBef>
                <a:spcPts val="0"/>
              </a:spcBef>
              <a:spcAft>
                <a:spcPts val="0"/>
              </a:spcAft>
              <a:buClr>
                <a:srgbClr val="000000"/>
              </a:buClr>
              <a:buSzPts val="1400"/>
              <a:buFont typeface="Arial"/>
              <a:buNone/>
            </a:pPr>
            <a:endParaRPr sz="1400" b="0" i="0" u="none" strike="noStrike" cap="none" dirty="0">
              <a:solidFill>
                <a:srgbClr val="574B76"/>
              </a:solidFill>
              <a:latin typeface="Lato"/>
              <a:ea typeface="Lato"/>
              <a:cs typeface="Lato"/>
              <a:sym typeface="Lato"/>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574B76"/>
              </a:solidFill>
              <a:latin typeface="Lato"/>
              <a:ea typeface="Lato"/>
              <a:cs typeface="Lato"/>
              <a:sym typeface="Lato"/>
            </a:endParaRPr>
          </a:p>
        </p:txBody>
      </p:sp>
      <p:sp>
        <p:nvSpPr>
          <p:cNvPr id="167" name="Google Shape;167;p7"/>
          <p:cNvSpPr txBox="1"/>
          <p:nvPr/>
        </p:nvSpPr>
        <p:spPr>
          <a:xfrm>
            <a:off x="281125" y="4582600"/>
            <a:ext cx="372034" cy="207928"/>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400"/>
              <a:buFont typeface="Arial"/>
              <a:buNone/>
            </a:pPr>
            <a:endParaRPr sz="1400" b="0" i="0" u="none" strike="noStrike" cap="none">
              <a:solidFill>
                <a:srgbClr val="574B76"/>
              </a:solidFill>
              <a:latin typeface="Lato"/>
              <a:ea typeface="Lato"/>
              <a:cs typeface="Lato"/>
              <a:sym typeface="Lato"/>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74B76"/>
              </a:solidFill>
              <a:latin typeface="Lato"/>
              <a:ea typeface="Lato"/>
              <a:cs typeface="Lato"/>
              <a:sym typeface="Lato"/>
            </a:endParaRPr>
          </a:p>
        </p:txBody>
      </p:sp>
      <p:pic>
        <p:nvPicPr>
          <p:cNvPr id="168" name="Google Shape;168;p7"/>
          <p:cNvPicPr preferRelativeResize="0"/>
          <p:nvPr/>
        </p:nvPicPr>
        <p:blipFill rotWithShape="1">
          <a:blip r:embed="rId4">
            <a:alphaModFix/>
          </a:blip>
          <a:srcRect/>
          <a:stretch/>
        </p:blipFill>
        <p:spPr>
          <a:xfrm>
            <a:off x="7044863" y="392550"/>
            <a:ext cx="1727275" cy="575100"/>
          </a:xfrm>
          <a:prstGeom prst="rect">
            <a:avLst/>
          </a:prstGeom>
          <a:noFill/>
          <a:ln>
            <a:noFill/>
          </a:ln>
        </p:spPr>
      </p:pic>
      <p:cxnSp>
        <p:nvCxnSpPr>
          <p:cNvPr id="169" name="Google Shape;169;p7"/>
          <p:cNvCxnSpPr/>
          <p:nvPr/>
        </p:nvCxnSpPr>
        <p:spPr>
          <a:xfrm>
            <a:off x="400625" y="794225"/>
            <a:ext cx="555300" cy="0"/>
          </a:xfrm>
          <a:prstGeom prst="straightConnector1">
            <a:avLst/>
          </a:prstGeom>
          <a:noFill/>
          <a:ln w="9525" cap="flat" cmpd="sng">
            <a:solidFill>
              <a:srgbClr val="574B76"/>
            </a:solidFill>
            <a:prstDash val="solid"/>
            <a:round/>
            <a:headEnd type="none" w="sm" len="sm"/>
            <a:tailEnd type="none" w="sm" len="sm"/>
          </a:ln>
        </p:spPr>
      </p:cxnSp>
      <p:sp>
        <p:nvSpPr>
          <p:cNvPr id="170" name="Google Shape;170;p7"/>
          <p:cNvSpPr txBox="1"/>
          <p:nvPr/>
        </p:nvSpPr>
        <p:spPr>
          <a:xfrm>
            <a:off x="306612" y="746646"/>
            <a:ext cx="5629800" cy="234465"/>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400"/>
              <a:buFont typeface="Arial"/>
              <a:buNone/>
            </a:pPr>
            <a:r>
              <a:rPr lang="en" sz="1400" b="0" i="0" u="none" strike="noStrike" cap="none" dirty="0">
                <a:solidFill>
                  <a:srgbClr val="574B76"/>
                </a:solidFill>
                <a:latin typeface="Lato"/>
                <a:ea typeface="Lato"/>
                <a:cs typeface="Lato"/>
                <a:sym typeface="Lato"/>
              </a:rPr>
              <a:t>Reasons to get involved:</a:t>
            </a:r>
            <a:endParaRPr sz="1400" b="0" i="0" u="none" strike="noStrike" cap="none" dirty="0">
              <a:solidFill>
                <a:srgbClr val="574B76"/>
              </a:solidFill>
              <a:latin typeface="Lato"/>
              <a:ea typeface="Lato"/>
              <a:cs typeface="Lato"/>
              <a:sym typeface="Lato"/>
            </a:endParaRPr>
          </a:p>
        </p:txBody>
      </p:sp>
      <p:pic>
        <p:nvPicPr>
          <p:cNvPr id="3" name="Graphic 2" descr="Zoom in with solid fill">
            <a:extLst>
              <a:ext uri="{FF2B5EF4-FFF2-40B4-BE49-F238E27FC236}">
                <a16:creationId xmlns:a16="http://schemas.microsoft.com/office/drawing/2014/main" id="{398E306B-8523-7A44-F64F-50A5DD91AC3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06612" y="1776790"/>
            <a:ext cx="356993" cy="356993"/>
          </a:xfrm>
          <a:prstGeom prst="rect">
            <a:avLst/>
          </a:prstGeom>
        </p:spPr>
      </p:pic>
      <p:pic>
        <p:nvPicPr>
          <p:cNvPr id="5" name="Graphic 4" descr="Bar graph with upward trend with solid fill">
            <a:extLst>
              <a:ext uri="{FF2B5EF4-FFF2-40B4-BE49-F238E27FC236}">
                <a16:creationId xmlns:a16="http://schemas.microsoft.com/office/drawing/2014/main" id="{C1F8A931-684B-9821-2E62-89837EF3DD5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69799" y="2925242"/>
            <a:ext cx="393806" cy="393806"/>
          </a:xfrm>
          <a:prstGeom prst="rect">
            <a:avLst/>
          </a:prstGeom>
        </p:spPr>
      </p:pic>
      <p:pic>
        <p:nvPicPr>
          <p:cNvPr id="7" name="Graphic 6" descr="Boardroom with solid fill">
            <a:extLst>
              <a:ext uri="{FF2B5EF4-FFF2-40B4-BE49-F238E27FC236}">
                <a16:creationId xmlns:a16="http://schemas.microsoft.com/office/drawing/2014/main" id="{E9166DE2-6164-2570-2307-B816FA72FA5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58151" y="3377337"/>
            <a:ext cx="442671" cy="442671"/>
          </a:xfrm>
          <a:prstGeom prst="rect">
            <a:avLst/>
          </a:prstGeom>
        </p:spPr>
      </p:pic>
      <p:pic>
        <p:nvPicPr>
          <p:cNvPr id="11" name="Graphic 10" descr="Camera with solid fill">
            <a:extLst>
              <a:ext uri="{FF2B5EF4-FFF2-40B4-BE49-F238E27FC236}">
                <a16:creationId xmlns:a16="http://schemas.microsoft.com/office/drawing/2014/main" id="{9D310D5E-34BA-911A-21D9-B3EDC69AD8E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81125" y="1247858"/>
            <a:ext cx="372034" cy="372034"/>
          </a:xfrm>
          <a:prstGeom prst="rect">
            <a:avLst/>
          </a:prstGeom>
        </p:spPr>
      </p:pic>
      <p:pic>
        <p:nvPicPr>
          <p:cNvPr id="13" name="Graphic 12" descr="Handshake with solid fill">
            <a:extLst>
              <a:ext uri="{FF2B5EF4-FFF2-40B4-BE49-F238E27FC236}">
                <a16:creationId xmlns:a16="http://schemas.microsoft.com/office/drawing/2014/main" id="{DFB406E9-371F-67F0-0B26-F58B767576ED}"/>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262134" y="3888284"/>
            <a:ext cx="460991" cy="460991"/>
          </a:xfrm>
          <a:prstGeom prst="rect">
            <a:avLst/>
          </a:prstGeom>
        </p:spPr>
      </p:pic>
      <p:pic>
        <p:nvPicPr>
          <p:cNvPr id="15" name="Graphic 14" descr="User network with solid fill">
            <a:extLst>
              <a:ext uri="{FF2B5EF4-FFF2-40B4-BE49-F238E27FC236}">
                <a16:creationId xmlns:a16="http://schemas.microsoft.com/office/drawing/2014/main" id="{1472A424-4A4B-E042-2AD2-D1E5372B4AF8}"/>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243621" y="2266231"/>
            <a:ext cx="480325" cy="480325"/>
          </a:xfrm>
          <a:prstGeom prst="rect">
            <a:avLst/>
          </a:prstGeom>
        </p:spPr>
      </p:pic>
      <p:pic>
        <p:nvPicPr>
          <p:cNvPr id="17" name="Graphic 16" descr="Newspaper with solid fill">
            <a:extLst>
              <a:ext uri="{FF2B5EF4-FFF2-40B4-BE49-F238E27FC236}">
                <a16:creationId xmlns:a16="http://schemas.microsoft.com/office/drawing/2014/main" id="{24004DB5-A492-DD3F-721C-1F3FAD0EBA3A}"/>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269799" y="4401499"/>
            <a:ext cx="432751" cy="432751"/>
          </a:xfrm>
          <a:prstGeom prst="rect">
            <a:avLst/>
          </a:prstGeom>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804</Words>
  <Application>Microsoft Office PowerPoint</Application>
  <PresentationFormat>On-screen Show (16:9)</PresentationFormat>
  <Paragraphs>120</Paragraphs>
  <Slides>12</Slides>
  <Notes>11</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vt:i4>
      </vt:variant>
    </vt:vector>
  </HeadingPairs>
  <TitlesOfParts>
    <vt:vector size="16" baseType="lpstr">
      <vt:lpstr>Arial</vt:lpstr>
      <vt:lpstr>Lato</vt:lpstr>
      <vt:lpstr>Lato Light</vt:lpstr>
      <vt:lpstr>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Small Cap Awards Photo Album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Tim Corcoran</dc:creator>
  <cp:lastModifiedBy>Lou Brown</cp:lastModifiedBy>
  <cp:revision>10</cp:revision>
  <dcterms:modified xsi:type="dcterms:W3CDTF">2024-10-03T08:48:51Z</dcterms:modified>
</cp:coreProperties>
</file>